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8.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9.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0.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1.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3.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4.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6.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66" r:id="rId3"/>
    <p:sldMasterId id="2147483674" r:id="rId4"/>
    <p:sldMasterId id="2147483678" r:id="rId5"/>
    <p:sldMasterId id="2147483680" r:id="rId6"/>
    <p:sldMasterId id="2147483682" r:id="rId7"/>
    <p:sldMasterId id="2147483684" r:id="rId8"/>
    <p:sldMasterId id="2147483687" r:id="rId9"/>
    <p:sldMasterId id="2147483711" r:id="rId10"/>
    <p:sldMasterId id="2147483742" r:id="rId11"/>
    <p:sldMasterId id="2147483763" r:id="rId12"/>
    <p:sldMasterId id="2147483789" r:id="rId13"/>
    <p:sldMasterId id="2147483799" r:id="rId14"/>
    <p:sldMasterId id="2147483803" r:id="rId15"/>
    <p:sldMasterId id="2147483834" r:id="rId16"/>
    <p:sldMasterId id="2147483840" r:id="rId17"/>
  </p:sldMasterIdLst>
  <p:notesMasterIdLst>
    <p:notesMasterId r:id="rId55"/>
  </p:notesMasterIdLst>
  <p:sldIdLst>
    <p:sldId id="301" r:id="rId18"/>
    <p:sldId id="354" r:id="rId19"/>
    <p:sldId id="308" r:id="rId20"/>
    <p:sldId id="309" r:id="rId21"/>
    <p:sldId id="265" r:id="rId22"/>
    <p:sldId id="343" r:id="rId23"/>
    <p:sldId id="312" r:id="rId24"/>
    <p:sldId id="313" r:id="rId25"/>
    <p:sldId id="314" r:id="rId26"/>
    <p:sldId id="350" r:id="rId27"/>
    <p:sldId id="316" r:id="rId28"/>
    <p:sldId id="317" r:id="rId29"/>
    <p:sldId id="318" r:id="rId30"/>
    <p:sldId id="319" r:id="rId31"/>
    <p:sldId id="320" r:id="rId32"/>
    <p:sldId id="356" r:id="rId33"/>
    <p:sldId id="357" r:id="rId34"/>
    <p:sldId id="321" r:id="rId35"/>
    <p:sldId id="344" r:id="rId36"/>
    <p:sldId id="323" r:id="rId37"/>
    <p:sldId id="324" r:id="rId38"/>
    <p:sldId id="325" r:id="rId39"/>
    <p:sldId id="349" r:id="rId40"/>
    <p:sldId id="327" r:id="rId41"/>
    <p:sldId id="328" r:id="rId42"/>
    <p:sldId id="329" r:id="rId43"/>
    <p:sldId id="330" r:id="rId44"/>
    <p:sldId id="345" r:id="rId45"/>
    <p:sldId id="332" r:id="rId46"/>
    <p:sldId id="333" r:id="rId47"/>
    <p:sldId id="348" r:id="rId48"/>
    <p:sldId id="353" r:id="rId49"/>
    <p:sldId id="256" r:id="rId50"/>
    <p:sldId id="266" r:id="rId51"/>
    <p:sldId id="352" r:id="rId52"/>
    <p:sldId id="337" r:id="rId53"/>
    <p:sldId id="342"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36FD98E-7BD3-4006-B526-C771C565D7A4}">
          <p14:sldIdLst>
            <p14:sldId id="301"/>
            <p14:sldId id="354"/>
            <p14:sldId id="308"/>
            <p14:sldId id="309"/>
            <p14:sldId id="265"/>
          </p14:sldIdLst>
        </p14:section>
        <p14:section name="Bash" id="{70456FB9-61EB-43A8-9769-B9EC21B499B9}">
          <p14:sldIdLst>
            <p14:sldId id="343"/>
            <p14:sldId id="312"/>
            <p14:sldId id="313"/>
            <p14:sldId id="314"/>
            <p14:sldId id="350"/>
            <p14:sldId id="316"/>
            <p14:sldId id="317"/>
            <p14:sldId id="318"/>
            <p14:sldId id="319"/>
            <p14:sldId id="320"/>
            <p14:sldId id="356"/>
            <p14:sldId id="357"/>
            <p14:sldId id="321"/>
          </p14:sldIdLst>
        </p14:section>
        <p14:section name="Powershell" id="{22FEB039-8B89-4AD0-936B-5DA5AE5C593C}">
          <p14:sldIdLst>
            <p14:sldId id="344"/>
            <p14:sldId id="323"/>
            <p14:sldId id="324"/>
            <p14:sldId id="325"/>
            <p14:sldId id="349"/>
            <p14:sldId id="327"/>
            <p14:sldId id="328"/>
            <p14:sldId id="329"/>
            <p14:sldId id="330"/>
          </p14:sldIdLst>
        </p14:section>
        <p14:section name="OSS" id="{309B6F9D-E4BB-4E0C-BD0E-C64F71BE15DE}">
          <p14:sldIdLst>
            <p14:sldId id="345"/>
            <p14:sldId id="332"/>
            <p14:sldId id="333"/>
            <p14:sldId id="348"/>
            <p14:sldId id="353"/>
            <p14:sldId id="256"/>
            <p14:sldId id="266"/>
            <p14:sldId id="352"/>
          </p14:sldIdLst>
        </p14:section>
        <p14:section name="Summary" id="{E1CB60E4-41F6-468A-9E7F-6BAE1186F20C}">
          <p14:sldIdLst>
            <p14:sldId id="337"/>
          </p14:sldIdLst>
        </p14:section>
        <p14:section name="Q&amp;A" id="{34C73131-F46A-479C-A8D0-650D57BD0EFF}">
          <p14:sldIdLst>
            <p14:sldId id="3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4" autoAdjust="0"/>
    <p:restoredTop sz="79828" autoAdjust="0"/>
  </p:normalViewPr>
  <p:slideViewPr>
    <p:cSldViewPr snapToGrid="0">
      <p:cViewPr varScale="1">
        <p:scale>
          <a:sx n="88" d="100"/>
          <a:sy n="88" d="100"/>
        </p:scale>
        <p:origin x="1554"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A6532-4649-402E-860C-7482E1B1B60F}" type="datetimeFigureOut">
              <a:rPr lang="es-ES" smtClean="0"/>
              <a:t>08/05/2017</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8A7ED6-D080-4769-87A5-B23700D93EF6}" type="slidenum">
              <a:rPr lang="es-ES" smtClean="0"/>
              <a:t>‹#›</a:t>
            </a:fld>
            <a:endParaRPr lang="es-ES"/>
          </a:p>
        </p:txBody>
      </p:sp>
    </p:spTree>
    <p:extLst>
      <p:ext uri="{BB962C8B-B14F-4D97-AF65-F5344CB8AC3E}">
        <p14:creationId xmlns:p14="http://schemas.microsoft.com/office/powerpoint/2010/main" val="255370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18A7ED6-D080-4769-87A5-B23700D93EF6}" type="slidenum">
              <a:rPr lang="es-ES" smtClean="0"/>
              <a:t>1</a:t>
            </a:fld>
            <a:endParaRPr lang="es-ES"/>
          </a:p>
        </p:txBody>
      </p:sp>
    </p:spTree>
    <p:extLst>
      <p:ext uri="{BB962C8B-B14F-4D97-AF65-F5344CB8AC3E}">
        <p14:creationId xmlns:p14="http://schemas.microsoft.com/office/powerpoint/2010/main" val="793023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57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Activating Windows</a:t>
            </a:r>
            <a:r>
              <a:rPr lang="en-US" baseline="0" dirty="0"/>
              <a:t> Subsystem for Linux</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First things first, ensure you have compatible hardware.  WSL requires </a:t>
            </a:r>
            <a:r>
              <a:rPr lang="en-US" dirty="0"/>
              <a:t>an AMD/Intel x64 compatible CPU &amp; OS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Next</a:t>
            </a:r>
            <a:r>
              <a:rPr lang="en-US" baseline="0" dirty="0"/>
              <a:t> ensure you are running a </a:t>
            </a:r>
            <a:r>
              <a:rPr lang="en-US" dirty="0"/>
              <a:t>64-bit version of </a:t>
            </a:r>
            <a:r>
              <a:rPr lang="en-US" b="1" dirty="0"/>
              <a:t>Windows 10 Anniversary Update version 16xx / build 14316 or later</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16:24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31580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head to settings and turn on developer mode</a:t>
            </a:r>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16:24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6565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head to Windows </a:t>
            </a:r>
            <a:r>
              <a:rPr lang="en-US" dirty="0" err="1"/>
              <a:t>feaature</a:t>
            </a:r>
            <a:r>
              <a:rPr lang="en-US" baseline="0" dirty="0"/>
              <a:t> and check the box next to Windows Subsystem for Linux (Beta) and reboot</a:t>
            </a:r>
            <a:endParaRPr lang="en-US" dirty="0"/>
          </a:p>
          <a:p>
            <a:endParaRPr lang="en-US" dirty="0"/>
          </a:p>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16:24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24925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2730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428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18A7ED6-D080-4769-87A5-B23700D93EF6}" type="slidenum">
              <a:rPr lang="es-ES" smtClean="0"/>
              <a:t>16</a:t>
            </a:fld>
            <a:endParaRPr lang="es-ES"/>
          </a:p>
        </p:txBody>
      </p:sp>
    </p:spTree>
    <p:extLst>
      <p:ext uri="{BB962C8B-B14F-4D97-AF65-F5344CB8AC3E}">
        <p14:creationId xmlns:p14="http://schemas.microsoft.com/office/powerpoint/2010/main" val="1631869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https://blogs.msdn.microsoft.com/commandline/2017/04/11/windows-10-creators-update-whats-new-in-bashwsl-windows-console/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494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27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8582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1745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4614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829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828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16:24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0693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5/8/2017 16:24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9799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614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7123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033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51593-5128-4D15-AD9B-A13D87C77F77}"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8391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GCIO SUMMIT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166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87851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1069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982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530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05301"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1303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4889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9224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noProof="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2983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18A7ED6-D080-4769-87A5-B23700D93EF6}" type="slidenum">
              <a:rPr lang="es-ES" smtClean="0"/>
              <a:t>5</a:t>
            </a:fld>
            <a:endParaRPr lang="es-ES"/>
          </a:p>
        </p:txBody>
      </p:sp>
    </p:spTree>
    <p:extLst>
      <p:ext uri="{BB962C8B-B14F-4D97-AF65-F5344CB8AC3E}">
        <p14:creationId xmlns:p14="http://schemas.microsoft.com/office/powerpoint/2010/main" val="1646716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4184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771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6877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5/8/2017 16:24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8006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5.xml"/><Relationship Id="rId4" Type="http://schemas.openxmlformats.org/officeDocument/2006/relationships/image" Target="../media/image3.emf"/></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emf"/><Relationship Id="rId1" Type="http://schemas.openxmlformats.org/officeDocument/2006/relationships/slideMaster" Target="../slideMasters/slideMaster15.xml"/><Relationship Id="rId5" Type="http://schemas.openxmlformats.org/officeDocument/2006/relationships/image" Target="../media/image3.emf"/><Relationship Id="rId4" Type="http://schemas.microsoft.com/office/2007/relationships/hdphoto" Target="../media/hdphoto2.wdp"/></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emf"/><Relationship Id="rId1" Type="http://schemas.openxmlformats.org/officeDocument/2006/relationships/slideMaster" Target="../slideMasters/slideMaster15.xml"/><Relationship Id="rId4" Type="http://schemas.openxmlformats.org/officeDocument/2006/relationships/image" Target="../media/image30.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5.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5.xml"/><Relationship Id="rId5" Type="http://schemas.openxmlformats.org/officeDocument/2006/relationships/image" Target="../media/image3.emf"/><Relationship Id="rId4"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emf"/><Relationship Id="rId4" Type="http://schemas.microsoft.com/office/2007/relationships/hdphoto" Target="../media/hdphoto2.wdp"/></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15.xml"/><Relationship Id="rId5" Type="http://schemas.openxmlformats.org/officeDocument/2006/relationships/image" Target="../media/image3.emf"/><Relationship Id="rId4" Type="http://schemas.microsoft.com/office/2007/relationships/hdphoto" Target="../media/hdphoto2.wdp"/></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6.xml"/><Relationship Id="rId4" Type="http://schemas.openxmlformats.org/officeDocument/2006/relationships/image" Target="../media/image3.emf"/></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9.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9.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jpg"/><Relationship Id="rId1" Type="http://schemas.openxmlformats.org/officeDocument/2006/relationships/slideMaster" Target="../slideMasters/slideMaster12.xml"/><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p:cNvSpPr>
            <a:spLocks noGrp="1"/>
          </p:cNvSpPr>
          <p:nvPr>
            <p:ph type="dt" sz="half" idx="10"/>
          </p:nvPr>
        </p:nvSpPr>
        <p:spPr/>
        <p:txBody>
          <a:bodyPr/>
          <a:lstStyle/>
          <a:p>
            <a:fld id="{264A7917-AB93-4AA6-901D-B36D21931CC4}" type="datetimeFigureOut">
              <a:rPr lang="es-ES" smtClean="0"/>
              <a:t>08/05/2017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2876141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264A7917-AB93-4AA6-901D-B36D21931CC4}" type="datetimeFigureOut">
              <a:rPr lang="es-ES" smtClean="0"/>
              <a:t>08/05/2017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22556014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0"/>
            <a:ext cx="12191377" cy="6858623"/>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7972406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8633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10391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831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0993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583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7576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2605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8658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2057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264A7917-AB93-4AA6-901D-B36D21931CC4}" type="datetimeFigureOut">
              <a:rPr lang="es-ES" smtClean="0"/>
              <a:t>08/05/2017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26863956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54016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7952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281494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5109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19182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6061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668967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27341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26291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5577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2"/>
            <a:ext cx="5754430" cy="922315"/>
          </a:xfrm>
          <a:prstGeom prst="rect">
            <a:avLst/>
          </a:prstGeom>
        </p:spPr>
      </p:pic>
    </p:spTree>
    <p:extLst>
      <p:ext uri="{BB962C8B-B14F-4D97-AF65-F5344CB8AC3E}">
        <p14:creationId xmlns:p14="http://schemas.microsoft.com/office/powerpoint/2010/main" val="2807134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13432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854855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62377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04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504760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108059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327140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265061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00772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633346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9786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338770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60750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890485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69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5696988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91737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2"/>
            <a:ext cx="5754430" cy="922315"/>
          </a:xfrm>
          <a:prstGeom prst="rect">
            <a:avLst/>
          </a:prstGeom>
        </p:spPr>
      </p:pic>
    </p:spTree>
    <p:extLst>
      <p:ext uri="{BB962C8B-B14F-4D97-AF65-F5344CB8AC3E}">
        <p14:creationId xmlns:p14="http://schemas.microsoft.com/office/powerpoint/2010/main" val="4171998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80" y="6364281"/>
            <a:ext cx="1025270" cy="224138"/>
          </a:xfrm>
          <a:prstGeom prst="rect">
            <a:avLst/>
          </a:prstGeom>
          <a:noFill/>
          <a:ln>
            <a:noFill/>
          </a:ln>
        </p:spPr>
      </p:pic>
      <p:pic>
        <p:nvPicPr>
          <p:cNvPr id="10" name="Picture 9"/>
          <p:cNvPicPr>
            <a:picLocks noChangeAspect="1"/>
          </p:cNvPicPr>
          <p:nvPr userDrawn="1"/>
        </p:nvPicPr>
        <p:blipFill>
          <a:blip r:embed="rId5"/>
          <a:stretch>
            <a:fillRect/>
          </a:stretch>
        </p:blipFill>
        <p:spPr>
          <a:xfrm>
            <a:off x="642749" y="385232"/>
            <a:ext cx="3119224" cy="49994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06604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00526" y="211594"/>
            <a:ext cx="1164345" cy="249711"/>
          </a:xfrm>
          <a:prstGeom prst="rect">
            <a:avLst/>
          </a:prstGeom>
        </p:spPr>
      </p:pic>
      <p:pic>
        <p:nvPicPr>
          <p:cNvPr id="12" name="Picture 11"/>
          <p:cNvPicPr>
            <a:picLocks noChangeAspect="1"/>
          </p:cNvPicPr>
          <p:nvPr userDrawn="1"/>
        </p:nvPicPr>
        <p:blipFill>
          <a:blip r:embed="rId4"/>
          <a:stretch>
            <a:fillRect/>
          </a:stretch>
        </p:blipFill>
        <p:spPr>
          <a:xfrm>
            <a:off x="8859976" y="6106055"/>
            <a:ext cx="3007584" cy="353351"/>
          </a:xfrm>
          <a:prstGeom prst="rect">
            <a:avLst/>
          </a:prstGeom>
        </p:spPr>
      </p:pic>
      <p:sp>
        <p:nvSpPr>
          <p:cNvPr id="20"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1"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2206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3148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6013079"/>
            <a:ext cx="3119224" cy="499946"/>
          </a:xfrm>
          <a:prstGeom prst="rect">
            <a:avLst/>
          </a:prstGeom>
        </p:spPr>
      </p:pic>
      <p:sp>
        <p:nvSpPr>
          <p:cNvPr id="2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2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9583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478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 4">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343939" y="6145541"/>
            <a:ext cx="1344637" cy="287755"/>
          </a:xfrm>
          <a:prstGeom prst="rect">
            <a:avLst/>
          </a:prstGeom>
        </p:spPr>
      </p:pic>
      <p:pic>
        <p:nvPicPr>
          <p:cNvPr id="18" name="Picture 17"/>
          <p:cNvPicPr>
            <a:picLocks noChangeAspect="1"/>
          </p:cNvPicPr>
          <p:nvPr userDrawn="1"/>
        </p:nvPicPr>
        <p:blipFill rotWithShape="1">
          <a:blip r:embed="rId4">
            <a:alphaModFix amt="10000"/>
          </a:blip>
          <a:srcRect t="43378" r="43213" b="10783"/>
          <a:stretch/>
        </p:blipFill>
        <p:spPr>
          <a:xfrm>
            <a:off x="3003565" y="477"/>
            <a:ext cx="9172873" cy="6857523"/>
          </a:xfrm>
          <a:prstGeom prst="rect">
            <a:avLst/>
          </a:prstGeom>
        </p:spPr>
      </p:pic>
      <p:pic>
        <p:nvPicPr>
          <p:cNvPr id="19" name="Picture 18"/>
          <p:cNvPicPr>
            <a:picLocks noChangeAspect="1"/>
          </p:cNvPicPr>
          <p:nvPr userDrawn="1"/>
        </p:nvPicPr>
        <p:blipFill>
          <a:blip r:embed="rId5"/>
          <a:stretch>
            <a:fillRect/>
          </a:stretch>
        </p:blipFill>
        <p:spPr>
          <a:xfrm>
            <a:off x="8803537" y="515206"/>
            <a:ext cx="3119224" cy="499946"/>
          </a:xfrm>
          <a:prstGeom prst="rect">
            <a:avLst/>
          </a:prstGeom>
        </p:spPr>
      </p:pic>
      <p:sp>
        <p:nvSpPr>
          <p:cNvPr id="9"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0"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30622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15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473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431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9255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9877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22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881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362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643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8507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735013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131005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4186900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pic>
        <p:nvPicPr>
          <p:cNvPr id="12" name="Picture 11"/>
          <p:cNvPicPr>
            <a:picLocks noChangeAspect="1"/>
          </p:cNvPicPr>
          <p:nvPr userDrawn="1"/>
        </p:nvPicPr>
        <p:blipFill>
          <a:blip r:embed="rId5"/>
          <a:stretch>
            <a:fillRect/>
          </a:stretch>
        </p:blipFill>
        <p:spPr>
          <a:xfrm>
            <a:off x="637228" y="385232"/>
            <a:ext cx="3119224" cy="499946"/>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a:solidFill>
                  <a:schemeClr val="bg1"/>
                </a:solidFill>
              </a:rPr>
              <a:t>Demo</a:t>
            </a:r>
          </a:p>
        </p:txBody>
      </p:sp>
    </p:spTree>
    <p:extLst>
      <p:ext uri="{BB962C8B-B14F-4D97-AF65-F5344CB8AC3E}">
        <p14:creationId xmlns:p14="http://schemas.microsoft.com/office/powerpoint/2010/main" val="2990852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77429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15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2610768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483938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950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01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4"/>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0" y="1958334"/>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7"/>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0"/>
            <a:ext cx="3181771" cy="509899"/>
          </a:xfrm>
          <a:prstGeom prst="rect">
            <a:avLst/>
          </a:prstGeom>
        </p:spPr>
      </p:pic>
    </p:spTree>
    <p:extLst>
      <p:ext uri="{BB962C8B-B14F-4D97-AF65-F5344CB8AC3E}">
        <p14:creationId xmlns:p14="http://schemas.microsoft.com/office/powerpoint/2010/main" val="204232745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69628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pic>
        <p:nvPicPr>
          <p:cNvPr id="7" name="Picture 6"/>
          <p:cNvPicPr>
            <a:picLocks noChangeAspect="1"/>
          </p:cNvPicPr>
          <p:nvPr userDrawn="1"/>
        </p:nvPicPr>
        <p:blipFill>
          <a:blip r:embed="rId3"/>
          <a:stretch>
            <a:fillRect/>
          </a:stretch>
        </p:blipFill>
        <p:spPr>
          <a:xfrm>
            <a:off x="3161091" y="2958662"/>
            <a:ext cx="5869818" cy="940676"/>
          </a:xfrm>
          <a:prstGeom prst="rect">
            <a:avLst/>
          </a:prstGeom>
        </p:spPr>
      </p:pic>
    </p:spTree>
    <p:extLst>
      <p:ext uri="{BB962C8B-B14F-4D97-AF65-F5344CB8AC3E}">
        <p14:creationId xmlns:p14="http://schemas.microsoft.com/office/powerpoint/2010/main" val="36769081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734909" y="2882374"/>
            <a:ext cx="4482512" cy="959394"/>
          </a:xfrm>
          <a:prstGeom prst="rect">
            <a:avLst/>
          </a:prstGeom>
        </p:spPr>
      </p:pic>
    </p:spTree>
    <p:extLst>
      <p:ext uri="{BB962C8B-B14F-4D97-AF65-F5344CB8AC3E}">
        <p14:creationId xmlns:p14="http://schemas.microsoft.com/office/powerpoint/2010/main" val="2281057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00268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555164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8"/>
            <a:ext cx="9174163" cy="6857514"/>
          </a:xfrm>
          <a:prstGeom prst="rect">
            <a:avLst/>
          </a:prstGeom>
        </p:spPr>
      </p:pic>
    </p:spTree>
    <p:extLst>
      <p:ext uri="{BB962C8B-B14F-4D97-AF65-F5344CB8AC3E}">
        <p14:creationId xmlns:p14="http://schemas.microsoft.com/office/powerpoint/2010/main" val="263387604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82259" y="6011681"/>
            <a:ext cx="1344637" cy="287755"/>
          </a:xfrm>
          <a:prstGeom prst="rect">
            <a:avLst/>
          </a:prstGeom>
        </p:spPr>
      </p:pic>
      <p:pic>
        <p:nvPicPr>
          <p:cNvPr id="7" name="Picture 6"/>
          <p:cNvPicPr>
            <a:picLocks noChangeAspect="1"/>
          </p:cNvPicPr>
          <p:nvPr userDrawn="1"/>
        </p:nvPicPr>
        <p:blipFill>
          <a:blip r:embed="rId4"/>
          <a:stretch>
            <a:fillRect/>
          </a:stretch>
        </p:blipFill>
        <p:spPr>
          <a:xfrm>
            <a:off x="3218785" y="2967842"/>
            <a:ext cx="5754430" cy="922315"/>
          </a:xfrm>
          <a:prstGeom prst="rect">
            <a:avLst/>
          </a:prstGeom>
        </p:spPr>
      </p:pic>
    </p:spTree>
    <p:extLst>
      <p:ext uri="{BB962C8B-B14F-4D97-AF65-F5344CB8AC3E}">
        <p14:creationId xmlns:p14="http://schemas.microsoft.com/office/powerpoint/2010/main" val="3795354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8379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274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4"/>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0690" y="1958334"/>
            <a:ext cx="9363062" cy="1840230"/>
          </a:xfrm>
          <a:prstGeom prst="rect">
            <a:avLst/>
          </a:prstGeom>
        </p:spPr>
        <p:txBody>
          <a:bodyPr lIns="146304" tIns="9144" rIns="146304" bIns="9144" anchor="b" anchorCtr="0"/>
          <a:lstStyle>
            <a:lvl1pPr marL="0" indent="0">
              <a:spcBef>
                <a:spcPts val="0"/>
              </a:spcBef>
              <a:buNone/>
              <a:defRPr sz="6000">
                <a:solidFill>
                  <a:schemeClr val="bg1"/>
                </a:solidFill>
                <a:latin typeface="+mj-lt"/>
              </a:defRPr>
            </a:lvl1pPr>
          </a:lstStyle>
          <a:p>
            <a:r>
              <a:rPr lang="en-US" sz="6000"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17837" y="487"/>
            <a:ext cx="9174163" cy="6857514"/>
          </a:xfrm>
          <a:prstGeom prst="rect">
            <a:avLst/>
          </a:prstGeom>
        </p:spPr>
      </p:pic>
      <p:pic>
        <p:nvPicPr>
          <p:cNvPr id="8" name="Picture 7"/>
          <p:cNvPicPr>
            <a:picLocks noChangeAspect="1"/>
          </p:cNvPicPr>
          <p:nvPr userDrawn="1"/>
        </p:nvPicPr>
        <p:blipFill>
          <a:blip r:embed="rId3"/>
          <a:stretch>
            <a:fillRect/>
          </a:stretch>
        </p:blipFill>
        <p:spPr>
          <a:xfrm>
            <a:off x="8662379" y="329400"/>
            <a:ext cx="3181771" cy="509899"/>
          </a:xfrm>
          <a:prstGeom prst="rect">
            <a:avLst/>
          </a:prstGeom>
        </p:spPr>
      </p:pic>
    </p:spTree>
    <p:extLst>
      <p:ext uri="{BB962C8B-B14F-4D97-AF65-F5344CB8AC3E}">
        <p14:creationId xmlns:p14="http://schemas.microsoft.com/office/powerpoint/2010/main" val="17856785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 Layout">
    <p:bg>
      <p:bgPr>
        <a:solidFill>
          <a:srgbClr val="0078D7"/>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alphaModFix amt="10000"/>
          </a:blip>
          <a:srcRect t="-55" r="2799" b="-7071"/>
          <a:stretch/>
        </p:blipFill>
        <p:spPr>
          <a:xfrm>
            <a:off x="-2198278" y="-4026932"/>
            <a:ext cx="15703300" cy="16026064"/>
          </a:xfrm>
          <a:prstGeom prst="rect">
            <a:avLst/>
          </a:prstGeom>
        </p:spPr>
      </p:pic>
      <p:sp>
        <p:nvSpPr>
          <p:cNvPr id="10" name="Text Placeholder 4"/>
          <p:cNvSpPr>
            <a:spLocks noGrp="1"/>
          </p:cNvSpPr>
          <p:nvPr>
            <p:ph type="body" sz="quarter" idx="13" hasCustomPrompt="1"/>
          </p:nvPr>
        </p:nvSpPr>
        <p:spPr>
          <a:xfrm>
            <a:off x="3245883" y="4125259"/>
            <a:ext cx="5636260" cy="664797"/>
          </a:xfrm>
          <a:prstGeom prst="rect">
            <a:avLst/>
          </a:prstGeom>
          <a:noFill/>
        </p:spPr>
        <p:txBody>
          <a:bodyPr wrap="square" lIns="146304" tIns="109728" rIns="146304" bIns="109728">
            <a:spAutoFit/>
          </a:bodyPr>
          <a:lstStyle>
            <a:lvl1pPr marL="0" indent="0" algn="ctr">
              <a:spcBef>
                <a:spcPts val="0"/>
              </a:spcBef>
              <a:buNone/>
              <a:defRPr sz="3200" spc="0" baseline="0">
                <a:solidFill>
                  <a:schemeClr val="bg1"/>
                </a:solidFill>
                <a:latin typeface="Segoe UI Semibold" panose="020B0702040204020203" pitchFamily="34" charset="0"/>
                <a:cs typeface="Segoe UI Semibold" panose="020B0702040204020203" pitchFamily="34" charset="0"/>
              </a:defRPr>
            </a:lvl1pPr>
          </a:lstStyle>
          <a:p>
            <a:r>
              <a:rPr lang="en-US" dirty="0">
                <a:solidFill>
                  <a:schemeClr val="bg1"/>
                </a:solidFill>
              </a:rPr>
              <a:t>Name</a:t>
            </a:r>
          </a:p>
        </p:txBody>
      </p:sp>
      <p:sp>
        <p:nvSpPr>
          <p:cNvPr id="11" name="Title 12"/>
          <p:cNvSpPr>
            <a:spLocks noGrp="1"/>
          </p:cNvSpPr>
          <p:nvPr>
            <p:ph type="title" hasCustomPrompt="1"/>
          </p:nvPr>
        </p:nvSpPr>
        <p:spPr>
          <a:xfrm>
            <a:off x="2488078" y="1191450"/>
            <a:ext cx="7151868" cy="2621926"/>
          </a:xfrm>
          <a:prstGeom prst="rect">
            <a:avLst/>
          </a:prstGeom>
        </p:spPr>
        <p:txBody>
          <a:bodyPr lIns="146304" tIns="9144" rIns="146304" bIns="9144" anchor="b" anchorCtr="0"/>
          <a:lstStyle>
            <a:lvl1pPr marL="0" indent="0" algn="ctr">
              <a:spcBef>
                <a:spcPts val="0"/>
              </a:spcBef>
              <a:buNone/>
              <a:defRPr sz="6600">
                <a:solidFill>
                  <a:schemeClr val="bg1"/>
                </a:solidFill>
                <a:latin typeface="Segoe UI Semilight" panose="020B0402040204020203" pitchFamily="34" charset="0"/>
                <a:cs typeface="Segoe UI Semilight" panose="020B0402040204020203" pitchFamily="34" charset="0"/>
              </a:defRPr>
            </a:lvl1pPr>
          </a:lstStyle>
          <a:p>
            <a:r>
              <a:rPr lang="en-US" sz="6000" dirty="0">
                <a:solidFill>
                  <a:schemeClr val="bg1"/>
                </a:solidFill>
              </a:rPr>
              <a:t>DEMO</a:t>
            </a:r>
          </a:p>
        </p:txBody>
      </p:sp>
      <p:cxnSp>
        <p:nvCxnSpPr>
          <p:cNvPr id="4" name="Straight Connector 3"/>
          <p:cNvCxnSpPr/>
          <p:nvPr userDrawn="1"/>
        </p:nvCxnSpPr>
        <p:spPr>
          <a:xfrm>
            <a:off x="2882685" y="3954780"/>
            <a:ext cx="6354305" cy="0"/>
          </a:xfrm>
          <a:prstGeom prst="line">
            <a:avLst/>
          </a:prstGeom>
          <a:ln>
            <a:solidFill>
              <a:srgbClr val="4EB1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981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800"/>
                                        <p:tgtEl>
                                          <p:spTgt spid="8"/>
                                        </p:tgtEl>
                                      </p:cBhvr>
                                    </p:animEffect>
                                  </p:childTnLst>
                                </p:cTn>
                              </p:par>
                              <p:par>
                                <p:cTn id="8" presetID="8" presetClass="emph" presetSubtype="0" decel="100000" fill="hold" nodeType="withEffect">
                                  <p:stCondLst>
                                    <p:cond delay="250"/>
                                  </p:stCondLst>
                                  <p:childTnLst>
                                    <p:animRot by="1200000">
                                      <p:cBhvr>
                                        <p:cTn id="9" dur="2000" fill="hold"/>
                                        <p:tgtEl>
                                          <p:spTgt spid="8"/>
                                        </p:tgtEl>
                                        <p:attrNameLst>
                                          <p:attrName>r</p:attrName>
                                        </p:attrNameLst>
                                      </p:cBhvr>
                                    </p:animRot>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childTnLst>
                                </p:cTn>
                              </p:par>
                              <p:par>
                                <p:cTn id="13" presetID="35" presetClass="path" presetSubtype="0" decel="100000" fill="hold" grpId="1" nodeType="withEffect">
                                  <p:stCondLst>
                                    <p:cond delay="250"/>
                                  </p:stCondLst>
                                  <p:childTnLst>
                                    <p:animMotion origin="layout" path="M -0.05547 0.00926 L 4.375E-6 0.00926 " pathEditMode="relative" rAng="0" ptsTypes="AA">
                                      <p:cBhvr>
                                        <p:cTn id="14" dur="700" fill="hold"/>
                                        <p:tgtEl>
                                          <p:spTgt spid="11"/>
                                        </p:tgtEl>
                                        <p:attrNameLst>
                                          <p:attrName>ppt_x</p:attrName>
                                          <p:attrName>ppt_y</p:attrName>
                                        </p:attrNameLst>
                                      </p:cBhvr>
                                      <p:rCtr x="2773" y="0"/>
                                    </p:animMotion>
                                  </p:childTnLst>
                                </p:cTn>
                              </p:par>
                              <p:par>
                                <p:cTn id="15" presetID="22" presetClass="entr" presetSubtype="4" fill="hold" nodeType="withEffect">
                                  <p:stCondLst>
                                    <p:cond delay="75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10" presetClass="entr" presetSubtype="0" fill="hold" grpId="0"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600"/>
                                        <p:tgtEl>
                                          <p:spTgt spid="10"/>
                                        </p:tgtEl>
                                      </p:cBhvr>
                                    </p:animEffect>
                                  </p:childTnLst>
                                </p:cTn>
                              </p:par>
                              <p:par>
                                <p:cTn id="21" presetID="35" presetClass="path" presetSubtype="0" decel="100000" fill="hold" grpId="1" nodeType="withEffect">
                                  <p:stCondLst>
                                    <p:cond delay="1000"/>
                                  </p:stCondLst>
                                  <p:childTnLst>
                                    <p:animMotion origin="layout" path="M -0.05547 0.00926 L -2.91667E-6 0.00926 " pathEditMode="relative" rAng="0" ptsTypes="AA">
                                      <p:cBhvr>
                                        <p:cTn id="22" dur="700" fill="hold"/>
                                        <p:tgtEl>
                                          <p:spTgt spid="10"/>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childTnLst>
                </p:cTn>
              </p:par>
            </p:tnLst>
          </p:tmpl>
        </p:tmplLst>
      </p:bldP>
      <p:bldP spid="10" grpId="1">
        <p:tmplLst>
          <p:tmpl>
            <p:tnLst>
              <p:par>
                <p:cTn presetID="35" presetClass="path" presetSubtype="0" decel="100000" fill="hold" nodeType="withEffect">
                  <p:stCondLst>
                    <p:cond delay="1000"/>
                  </p:stCondLst>
                  <p:childTnLst>
                    <p:animMotion origin="layout" path="M -0.05547 0.00926 L -2.91667E-6 0.00926 " pathEditMode="relative" rAng="0" ptsTypes="AA">
                      <p:cBhvr>
                        <p:cTn dur="700" fill="hold"/>
                        <p:tgtEl>
                          <p:spTgt spid="10"/>
                        </p:tgtEl>
                        <p:attrNameLst>
                          <p:attrName>ppt_x</p:attrName>
                          <p:attrName>ppt_y</p:attrName>
                        </p:attrNameLst>
                      </p:cBhvr>
                      <p:rCtr x="2773" y="0"/>
                    </p:animMotion>
                  </p:childTnLst>
                </p:cTn>
              </p:par>
            </p:tnLst>
          </p:tmpl>
        </p:tmplLst>
      </p:bldP>
      <p:bldP spid="11" grpId="0"/>
      <p:bldP spid="11" grpId="1"/>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3483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09582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
        <p:nvSpPr>
          <p:cNvPr id="2" name="TextBox 1"/>
          <p:cNvSpPr txBox="1"/>
          <p:nvPr userDrawn="1"/>
        </p:nvSpPr>
        <p:spPr>
          <a:xfrm>
            <a:off x="283308" y="5954047"/>
            <a:ext cx="2831081" cy="615516"/>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a:t>
            </a:r>
            <a:r>
              <a:rPr lang="en-US" sz="2353" err="1">
                <a:gradFill>
                  <a:gsLst>
                    <a:gs pos="2917">
                      <a:schemeClr val="tx1"/>
                    </a:gs>
                    <a:gs pos="30000">
                      <a:schemeClr val="tx1"/>
                    </a:gs>
                  </a:gsLst>
                  <a:lin ang="5400000" scaled="0"/>
                </a:gradFill>
              </a:rPr>
              <a:t>MSAcademicTour</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1236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
        <p:nvSpPr>
          <p:cNvPr id="9" name="TextBox 8"/>
          <p:cNvSpPr txBox="1"/>
          <p:nvPr userDrawn="1"/>
        </p:nvSpPr>
        <p:spPr>
          <a:xfrm>
            <a:off x="283308" y="5954047"/>
            <a:ext cx="2831081" cy="615516"/>
          </a:xfrm>
          <a:prstGeom prst="rect">
            <a:avLst/>
          </a:prstGeom>
          <a:noFill/>
        </p:spPr>
        <p:txBody>
          <a:bodyPr wrap="none" lIns="179285" tIns="143428" rIns="179285" bIns="143428" rtlCol="0">
            <a:spAutoFit/>
          </a:bodyPr>
          <a:lstStyle/>
          <a:p>
            <a:pPr>
              <a:lnSpc>
                <a:spcPct val="90000"/>
              </a:lnSpc>
              <a:spcAft>
                <a:spcPts val="588"/>
              </a:spcAft>
            </a:pPr>
            <a:r>
              <a:rPr lang="en-US" sz="2353">
                <a:gradFill>
                  <a:gsLst>
                    <a:gs pos="2917">
                      <a:schemeClr val="tx1"/>
                    </a:gs>
                    <a:gs pos="30000">
                      <a:schemeClr val="tx1"/>
                    </a:gs>
                  </a:gsLst>
                  <a:lin ang="5400000" scaled="0"/>
                </a:gradFill>
              </a:rPr>
              <a:t>#</a:t>
            </a:r>
            <a:r>
              <a:rPr lang="en-US" sz="2353" err="1">
                <a:gradFill>
                  <a:gsLst>
                    <a:gs pos="2917">
                      <a:schemeClr val="tx1"/>
                    </a:gs>
                    <a:gs pos="30000">
                      <a:schemeClr val="tx1"/>
                    </a:gs>
                  </a:gsLst>
                  <a:lin ang="5400000" scaled="0"/>
                </a:gradFill>
              </a:rPr>
              <a:t>MSAcademicTour</a:t>
            </a:r>
            <a:endParaRPr lang="en-US" sz="2353">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46933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9649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48585" y="6122089"/>
            <a:ext cx="1254995" cy="267709"/>
          </a:xfrm>
          <a:prstGeom prst="rect">
            <a:avLst/>
          </a:prstGeom>
        </p:spPr>
      </p:pic>
    </p:spTree>
    <p:extLst>
      <p:ext uri="{BB962C8B-B14F-4D97-AF65-F5344CB8AC3E}">
        <p14:creationId xmlns:p14="http://schemas.microsoft.com/office/powerpoint/2010/main" val="7659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959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888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1731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8911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630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12948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874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1417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934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563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7246214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268732419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866693"/>
            <a:ext cx="10034748" cy="5025224"/>
          </a:xfrm>
        </p:spPr>
        <p:txBody>
          <a:bodyPr anchor="ctr" anchorCtr="0"/>
          <a:lstStyle>
            <a:lvl1pPr algn="l">
              <a:defRPr sz="54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26288609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37547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08300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977911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90599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39425690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88788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969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535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23540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974398" cy="89966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8" y="1197322"/>
            <a:ext cx="6974399" cy="1621982"/>
          </a:xfrm>
        </p:spPr>
        <p:txBody>
          <a:bodyPr/>
          <a:lstStyle>
            <a:lvl1pPr marL="0" indent="0">
              <a:buNone/>
              <a:defRPr sz="2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sz="18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sz="16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512876" y="0"/>
            <a:ext cx="46791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7856156" y="289511"/>
            <a:ext cx="4031044" cy="2120581"/>
          </a:xfrm>
        </p:spPr>
        <p:txBody>
          <a:bodyPr/>
          <a:lstStyle>
            <a:lvl1pPr marL="0" indent="0">
              <a:buNone/>
              <a:defRPr sz="3200">
                <a:solidFill>
                  <a:schemeClr val="bg1"/>
                </a:solidFill>
                <a:latin typeface="+mn-lt"/>
              </a:defRPr>
            </a:lvl1pPr>
            <a:lvl2pPr marL="336145" indent="0">
              <a:buNone/>
              <a:defRPr sz="1800">
                <a:solidFill>
                  <a:schemeClr val="bg1"/>
                </a:solidFill>
                <a:latin typeface="+mn-lt"/>
              </a:defRPr>
            </a:lvl2pPr>
            <a:lvl3pPr marL="560241" indent="0">
              <a:buNone/>
              <a:defRPr sz="1600">
                <a:solidFill>
                  <a:schemeClr val="bg1"/>
                </a:solidFill>
                <a:latin typeface="+mn-lt"/>
              </a:defRPr>
            </a:lvl3pPr>
            <a:lvl4pPr marL="784338" indent="0">
              <a:buNone/>
              <a:defRPr sz="1400">
                <a:solidFill>
                  <a:schemeClr val="bg1"/>
                </a:solidFill>
                <a:latin typeface="+mn-lt"/>
              </a:defRPr>
            </a:lvl4pPr>
            <a:lvl5pPr marL="1008434" indent="0">
              <a:buNone/>
              <a:defRPr sz="14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013445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57355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32368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0811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2055306"/>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360976" y="6553200"/>
            <a:ext cx="283217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 – For</a:t>
            </a:r>
            <a:r>
              <a:rPr lang="en-US" sz="800" baseline="0">
                <a:solidFill>
                  <a:srgbClr val="666666"/>
                </a:solidFill>
              </a:rPr>
              <a:t> Use Under NDA Only</a:t>
            </a:r>
            <a:endParaRPr lang="en-US" sz="800">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231526"/>
            <a:ext cx="353996" cy="353996"/>
          </a:xfrm>
          <a:prstGeom prst="rect">
            <a:avLst/>
          </a:prstGeom>
        </p:spPr>
      </p:pic>
    </p:spTree>
    <p:extLst>
      <p:ext uri="{BB962C8B-B14F-4D97-AF65-F5344CB8AC3E}">
        <p14:creationId xmlns:p14="http://schemas.microsoft.com/office/powerpoint/2010/main" val="19308266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10"/>
          </p:nvPr>
        </p:nvSpPr>
        <p:spPr/>
        <p:txBody>
          <a:bodyPr/>
          <a:lstStyle/>
          <a:p>
            <a:fld id="{264A7917-AB93-4AA6-901D-B36D21931CC4}" type="datetimeFigureOut">
              <a:rPr lang="es-ES" smtClean="0"/>
              <a:t>08/05/2017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17312403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27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52" name="Rectangle 51"/>
          <p:cNvSpPr/>
          <p:nvPr userDrawn="1"/>
        </p:nvSpPr>
        <p:spPr bwMode="auto">
          <a:xfrm>
            <a:off x="-391886" y="6074231"/>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Tree>
    <p:extLst>
      <p:ext uri="{BB962C8B-B14F-4D97-AF65-F5344CB8AC3E}">
        <p14:creationId xmlns:p14="http://schemas.microsoft.com/office/powerpoint/2010/main" val="2156532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2084172"/>
            <a:ext cx="113547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5784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83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26320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002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2088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433421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75002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06180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4A7917-AB93-4AA6-901D-B36D21931CC4}" type="datetimeFigureOut">
              <a:rPr lang="es-ES" smtClean="0"/>
              <a:t>08/05/2017</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32597704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906369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0576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7704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998292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367633535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7435217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7305754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15184420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7029534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338695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p:cNvSpPr>
            <a:spLocks noGrp="1"/>
          </p:cNvSpPr>
          <p:nvPr>
            <p:ph type="dt" sz="half" idx="10"/>
          </p:nvPr>
        </p:nvSpPr>
        <p:spPr/>
        <p:txBody>
          <a:bodyPr/>
          <a:lstStyle/>
          <a:p>
            <a:fld id="{264A7917-AB93-4AA6-901D-B36D21931CC4}" type="datetimeFigureOut">
              <a:rPr lang="es-ES" smtClean="0"/>
              <a:t>08/05/2017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22904053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737697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0110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9435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2252657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08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9416466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07557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414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38983823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69358676"/>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p:cNvSpPr>
            <a:spLocks noGrp="1"/>
          </p:cNvSpPr>
          <p:nvPr>
            <p:ph type="dt" sz="half" idx="10"/>
          </p:nvPr>
        </p:nvSpPr>
        <p:spPr/>
        <p:txBody>
          <a:bodyPr/>
          <a:lstStyle/>
          <a:p>
            <a:fld id="{264A7917-AB93-4AA6-901D-B36D21931CC4}" type="datetimeFigureOut">
              <a:rPr lang="es-ES" smtClean="0"/>
              <a:t>08/05/2017</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25186941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Walkin">
    <p:bg bwMode="ltGray">
      <p:bgPr>
        <a:solidFill>
          <a:schemeClr val="accent1"/>
        </a:solidFill>
        <a:effectLst/>
      </p:bgPr>
    </p:bg>
    <p:spTree>
      <p:nvGrpSpPr>
        <p:cNvPr id="1" name=""/>
        <p:cNvGrpSpPr/>
        <p:nvPr/>
      </p:nvGrpSpPr>
      <p:grpSpPr>
        <a:xfrm>
          <a:off x="0" y="0"/>
          <a:ext cx="0" cy="0"/>
          <a:chOff x="0" y="0"/>
          <a:chExt cx="0" cy="0"/>
        </a:xfrm>
      </p:grpSpPr>
      <p:pic>
        <p:nvPicPr>
          <p:cNvPr id="5" name="Imagen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itle 1"/>
          <p:cNvSpPr txBox="1">
            <a:spLocks/>
          </p:cNvSpPr>
          <p:nvPr userDrawn="1"/>
        </p:nvSpPr>
        <p:spPr bwMode="auto">
          <a:xfrm>
            <a:off x="5498384" y="370307"/>
            <a:ext cx="6125570" cy="747127"/>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pPr algn="r"/>
            <a:r>
              <a:rPr lang="en-US" sz="4313" dirty="0"/>
              <a:t>Microsoft Summit</a:t>
            </a:r>
          </a:p>
        </p:txBody>
      </p:sp>
      <p:sp>
        <p:nvSpPr>
          <p:cNvPr id="2" name="TextBox 1"/>
          <p:cNvSpPr txBox="1"/>
          <p:nvPr userDrawn="1"/>
        </p:nvSpPr>
        <p:spPr>
          <a:xfrm>
            <a:off x="8038253" y="1025985"/>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5 y 6 de </a:t>
            </a:r>
            <a:r>
              <a:rPr lang="en-US" sz="1961" dirty="0" err="1">
                <a:solidFill>
                  <a:schemeClr val="bg1"/>
                </a:solidFill>
              </a:rPr>
              <a:t>octubre</a:t>
            </a:r>
            <a:r>
              <a:rPr lang="en-US" sz="1961" dirty="0">
                <a:solidFill>
                  <a:schemeClr val="bg1"/>
                </a:solidFill>
              </a:rPr>
              <a:t>, 2016</a:t>
            </a:r>
          </a:p>
        </p:txBody>
      </p:sp>
      <p:pic>
        <p:nvPicPr>
          <p:cNvPr id="7"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932959126"/>
      </p:ext>
    </p:extLst>
  </p:cSld>
  <p:clrMapOvr>
    <a:masterClrMapping/>
  </p:clrMapOvr>
  <p:transition>
    <p:fade/>
  </p:transition>
  <p:extLst mod="1">
    <p:ext uri="{DCECCB84-F9BA-43D5-87BE-67443E8EF086}">
      <p15:sldGuideLst xmlns:p15="http://schemas.microsoft.com/office/powerpoint/2012/main">
        <p15:guide id="1" orient="horz" pos="302">
          <p15:clr>
            <a:srgbClr val="C35EA4"/>
          </p15:clr>
        </p15:guide>
        <p15:guide id="3" pos="7546">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3" name="Imagen 1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2644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2" name="Imagen 11"/>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1" name="Picture 10"/>
          <p:cNvPicPr>
            <a:picLocks noChangeAspect="1"/>
          </p:cNvPicPr>
          <p:nvPr userDrawn="1"/>
        </p:nvPicPr>
        <p:blipFill>
          <a:blip r:embed="rId3"/>
          <a:stretch>
            <a:fillRect/>
          </a:stretch>
        </p:blipFill>
        <p:spPr bwMode="black">
          <a:xfrm>
            <a:off x="448585" y="474736"/>
            <a:ext cx="1254995" cy="269134"/>
          </a:xfrm>
          <a:prstGeom prst="rect">
            <a:avLst/>
          </a:prstGeom>
        </p:spPr>
      </p:pic>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212494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974"/>
            <a:ext cx="12192001" cy="6858974"/>
          </a:xfrm>
          <a:prstGeom prst="rect">
            <a:avLst/>
          </a:prstGeom>
        </p:spPr>
      </p:pic>
      <p:sp>
        <p:nvSpPr>
          <p:cNvPr id="12" name="Rectangle 11"/>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3" name="TextBox 12"/>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134661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3"/>
            <a:ext cx="12191989" cy="6858967"/>
          </a:xfrm>
          <a:prstGeom prst="rect">
            <a:avLst/>
          </a:prstGeom>
        </p:spPr>
      </p:pic>
      <p:sp>
        <p:nvSpPr>
          <p:cNvPr id="14" name="Rectangle 13"/>
          <p:cNvSpPr/>
          <p:nvPr userDrawn="1"/>
        </p:nvSpPr>
        <p:spPr bwMode="blackWhite">
          <a:xfrm>
            <a:off x="0" y="-483"/>
            <a:ext cx="12192000" cy="6858483"/>
          </a:xfrm>
          <a:prstGeom prst="rect">
            <a:avLst/>
          </a:prstGeom>
          <a:gradFill flip="none" rotWithShape="1">
            <a:gsLst>
              <a:gs pos="0">
                <a:srgbClr val="000000">
                  <a:alpha val="33000"/>
                </a:srgbClr>
              </a:gs>
              <a:gs pos="59000">
                <a:srgbClr val="000000">
                  <a:alpha val="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7788" y="1714548"/>
            <a:ext cx="6274974"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5647851"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5646232"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10179470" y="3478815"/>
            <a:ext cx="2241382" cy="1245201"/>
          </a:xfrm>
          <a:prstGeom prst="rect">
            <a:avLst/>
          </a:prstGeom>
          <a:noFill/>
          <a:effectLst>
            <a:outerShdw blurRad="50800" dist="50800" dir="5400000" algn="ctr" rotWithShape="0">
              <a:srgbClr val="000000">
                <a:alpha val="0"/>
              </a:srgbClr>
            </a:outerShdw>
          </a:effectLst>
        </p:spPr>
      </p:pic>
      <p:pic>
        <p:nvPicPr>
          <p:cNvPr id="11" name="Picture 10"/>
          <p:cNvPicPr>
            <a:picLocks noChangeAspect="1"/>
          </p:cNvPicPr>
          <p:nvPr userDrawn="1"/>
        </p:nvPicPr>
        <p:blipFill>
          <a:blip r:embed="rId4"/>
          <a:stretch>
            <a:fillRect/>
          </a:stretch>
        </p:blipFill>
        <p:spPr bwMode="black">
          <a:xfrm>
            <a:off x="448585" y="474736"/>
            <a:ext cx="1254995" cy="269134"/>
          </a:xfrm>
          <a:prstGeom prst="rect">
            <a:avLst/>
          </a:prstGeom>
        </p:spPr>
      </p:pic>
      <p:sp>
        <p:nvSpPr>
          <p:cNvPr id="12" name="TextBox 11"/>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21757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 y="-482"/>
            <a:ext cx="12191989" cy="6858967"/>
          </a:xfrm>
          <a:prstGeom prst="rect">
            <a:avLst/>
          </a:prstGeom>
        </p:spPr>
      </p:pic>
      <p:sp>
        <p:nvSpPr>
          <p:cNvPr id="2" name="Rectangle 1"/>
          <p:cNvSpPr/>
          <p:nvPr userDrawn="1"/>
        </p:nvSpPr>
        <p:spPr bwMode="auto">
          <a:xfrm>
            <a:off x="269239" y="1714548"/>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black">
          <a:xfrm>
            <a:off x="269302" y="1714562"/>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black">
          <a:xfrm>
            <a:off x="267683" y="3514025"/>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6200000">
            <a:off x="4800921" y="3478815"/>
            <a:ext cx="2241382" cy="1245201"/>
          </a:xfrm>
          <a:prstGeom prst="rect">
            <a:avLst/>
          </a:prstGeom>
          <a:noFill/>
          <a:effectLst>
            <a:outerShdw blurRad="50800" dist="50800" dir="5400000" algn="ctr" rotWithShape="0">
              <a:srgbClr val="000000">
                <a:alpha val="0"/>
              </a:srgbClr>
            </a:outerShdw>
          </a:effectLst>
        </p:spPr>
      </p:pic>
      <p:pic>
        <p:nvPicPr>
          <p:cNvPr id="12" name="Picture 11"/>
          <p:cNvPicPr>
            <a:picLocks noChangeAspect="1"/>
          </p:cNvPicPr>
          <p:nvPr userDrawn="1"/>
        </p:nvPicPr>
        <p:blipFill>
          <a:blip r:embed="rId4"/>
          <a:stretch>
            <a:fillRect/>
          </a:stretch>
        </p:blipFill>
        <p:spPr bwMode="black">
          <a:xfrm>
            <a:off x="448585" y="475530"/>
            <a:ext cx="1254995" cy="267546"/>
          </a:xfrm>
          <a:prstGeom prst="rect">
            <a:avLst/>
          </a:prstGeom>
        </p:spPr>
      </p:pic>
      <p:sp>
        <p:nvSpPr>
          <p:cNvPr id="8" name="TextBox 7"/>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bg1"/>
                </a:solidFill>
              </a:rPr>
              <a:t>#</a:t>
            </a:r>
            <a:r>
              <a:rPr lang="en-US" sz="1961" dirty="0" err="1">
                <a:solidFill>
                  <a:schemeClr val="bg1"/>
                </a:solidFill>
              </a:rPr>
              <a:t>TechSum</a:t>
            </a:r>
            <a:endParaRPr lang="en-US" sz="1961" dirty="0">
              <a:solidFill>
                <a:schemeClr val="bg1"/>
              </a:solidFill>
            </a:endParaRPr>
          </a:p>
        </p:txBody>
      </p:sp>
    </p:spTree>
    <p:extLst>
      <p:ext uri="{BB962C8B-B14F-4D97-AF65-F5344CB8AC3E}">
        <p14:creationId xmlns:p14="http://schemas.microsoft.com/office/powerpoint/2010/main" val="2226345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78D7"/>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77418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10152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83278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7448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ES"/>
          </a:p>
        </p:txBody>
      </p:sp>
      <p:sp>
        <p:nvSpPr>
          <p:cNvPr id="3" name="Date Placeholder 2"/>
          <p:cNvSpPr>
            <a:spLocks noGrp="1"/>
          </p:cNvSpPr>
          <p:nvPr>
            <p:ph type="dt" sz="half" idx="10"/>
          </p:nvPr>
        </p:nvSpPr>
        <p:spPr/>
        <p:txBody>
          <a:bodyPr/>
          <a:lstStyle/>
          <a:p>
            <a:fld id="{264A7917-AB93-4AA6-901D-B36D21931CC4}" type="datetimeFigureOut">
              <a:rPr lang="es-ES" smtClean="0"/>
              <a:t>08/05/2017</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40804187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157429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7344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42721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526667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1636192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5348979" y="888770"/>
            <a:ext cx="6424378" cy="995838"/>
          </a:xfrm>
          <a:noFill/>
        </p:spPr>
        <p:txBody>
          <a:bodyPr wrap="square" tIns="91440" bIns="91440" anchor="t"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348980" y="1889073"/>
            <a:ext cx="6424378"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TextBox 5"/>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1142101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pic>
        <p:nvPicPr>
          <p:cNvPr id="6" name="Imagen 5"/>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5" name="Title 1"/>
          <p:cNvSpPr txBox="1">
            <a:spLocks/>
          </p:cNvSpPr>
          <p:nvPr userDrawn="1"/>
        </p:nvSpPr>
        <p:spPr>
          <a:xfrm>
            <a:off x="5348979" y="888770"/>
            <a:ext cx="6424378" cy="995838"/>
          </a:xfrm>
          <a:prstGeom prst="rect">
            <a:avLst/>
          </a:prstGeom>
          <a:noFill/>
        </p:spPr>
        <p:txBody>
          <a:bodyPr vert="horz" wrap="square" lIns="143428" tIns="89642" rIns="143428" bIns="89642" rtlCol="0" anchor="t"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5882" dirty="0"/>
              <a:t>Video title</a:t>
            </a:r>
          </a:p>
        </p:txBody>
      </p:sp>
      <p:sp>
        <p:nvSpPr>
          <p:cNvPr id="4" name="TextBox 3"/>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547038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63665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5" name="TextBox 4"/>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268096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1"/>
        </a:solidFill>
        <a:effectLst/>
      </p:bgPr>
    </p:bg>
    <p:spTree>
      <p:nvGrpSpPr>
        <p:cNvPr id="1" name=""/>
        <p:cNvGrpSpPr/>
        <p:nvPr/>
      </p:nvGrpSpPr>
      <p:grpSpPr>
        <a:xfrm>
          <a:off x="0" y="0"/>
          <a:ext cx="0" cy="0"/>
          <a:chOff x="0" y="0"/>
          <a:chExt cx="0" cy="0"/>
        </a:xfrm>
      </p:grpSpPr>
      <p:pic>
        <p:nvPicPr>
          <p:cNvPr id="4" name="Imagen 3"/>
          <p:cNvPicPr>
            <a:picLocks noChangeAspect="1"/>
          </p:cNvPicPr>
          <p:nvPr userDrawn="1"/>
        </p:nvPicPr>
        <p:blipFill rotWithShape="1">
          <a:blip r:embed="rId2">
            <a:extLst>
              <a:ext uri="{28A0092B-C50C-407E-A947-70E740481C1C}">
                <a14:useLocalDpi xmlns:a14="http://schemas.microsoft.com/office/drawing/2010/main" val="0"/>
              </a:ext>
            </a:extLst>
          </a:blip>
          <a:srcRect t="7768" b="7768"/>
          <a:stretch/>
        </p:blipFill>
        <p:spPr>
          <a:xfrm>
            <a:off x="1" y="0"/>
            <a:ext cx="12180564" cy="6858001"/>
          </a:xfrm>
          <a:prstGeom prst="rect">
            <a:avLst/>
          </a:prstGeom>
        </p:spPr>
      </p:pic>
      <p:sp>
        <p:nvSpPr>
          <p:cNvPr id="2" name="Title 1"/>
          <p:cNvSpPr>
            <a:spLocks noGrp="1"/>
          </p:cNvSpPr>
          <p:nvPr>
            <p:ph type="title" hasCustomPrompt="1"/>
          </p:nvPr>
        </p:nvSpPr>
        <p:spPr>
          <a:xfrm>
            <a:off x="269240" y="2084172"/>
            <a:ext cx="4183315"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Gracias</a:t>
            </a:r>
          </a:p>
        </p:txBody>
      </p:sp>
      <p:sp>
        <p:nvSpPr>
          <p:cNvPr id="5" name="Text Placeholder 4"/>
          <p:cNvSpPr>
            <a:spLocks noGrp="1"/>
          </p:cNvSpPr>
          <p:nvPr>
            <p:ph type="body" sz="quarter" idx="13" hasCustomPrompt="1"/>
          </p:nvPr>
        </p:nvSpPr>
        <p:spPr>
          <a:xfrm>
            <a:off x="7408647" y="4832636"/>
            <a:ext cx="4412934" cy="464181"/>
          </a:xfrm>
          <a:noFill/>
        </p:spPr>
        <p:txBody>
          <a:bodyPr lIns="146304" tIns="109728" rIns="146304" bIns="109728" anchor="b">
            <a:noAutofit/>
          </a:bodyPr>
          <a:lstStyle>
            <a:lvl1pPr marL="0" indent="0" algn="ctr">
              <a:spcBef>
                <a:spcPts val="0"/>
              </a:spcBef>
              <a:buNone/>
              <a:defRPr sz="2353" spc="0" baseline="0">
                <a:solidFill>
                  <a:schemeClr val="tx1"/>
                </a:solidFill>
                <a:latin typeface="+mn-lt"/>
              </a:defRPr>
            </a:lvl1pPr>
          </a:lstStyle>
          <a:p>
            <a:pPr lvl="0"/>
            <a:r>
              <a:rPr lang="en-US" dirty="0"/>
              <a:t>Evaluation URL</a:t>
            </a:r>
          </a:p>
        </p:txBody>
      </p:sp>
      <p:sp>
        <p:nvSpPr>
          <p:cNvPr id="6" name="Picture Placeholder 3"/>
          <p:cNvSpPr>
            <a:spLocks noGrp="1"/>
          </p:cNvSpPr>
          <p:nvPr>
            <p:ph type="pic" sz="quarter" idx="14" hasCustomPrompt="1"/>
          </p:nvPr>
        </p:nvSpPr>
        <p:spPr>
          <a:xfrm>
            <a:off x="7887847" y="1212173"/>
            <a:ext cx="3454530" cy="724246"/>
          </a:xfrm>
        </p:spPr>
        <p:txBody>
          <a:bodyPr/>
          <a:lstStyle>
            <a:lvl1pPr marL="0" indent="0">
              <a:buNone/>
              <a:defRPr baseline="0">
                <a:solidFill>
                  <a:schemeClr val="tx1"/>
                </a:solidFill>
              </a:defRPr>
            </a:lvl1pPr>
          </a:lstStyle>
          <a:p>
            <a:r>
              <a:rPr lang="es-ES" dirty="0"/>
              <a:t>QR </a:t>
            </a:r>
            <a:r>
              <a:rPr lang="es-ES" dirty="0" err="1"/>
              <a:t>Code</a:t>
            </a:r>
            <a:endParaRPr lang="es-ES" dirty="0"/>
          </a:p>
        </p:txBody>
      </p:sp>
      <p:sp>
        <p:nvSpPr>
          <p:cNvPr id="7" name="TextBox 6"/>
          <p:cNvSpPr txBox="1"/>
          <p:nvPr userDrawn="1"/>
        </p:nvSpPr>
        <p:spPr>
          <a:xfrm>
            <a:off x="8040594" y="6296710"/>
            <a:ext cx="3574500" cy="561290"/>
          </a:xfrm>
          <a:prstGeom prst="rect">
            <a:avLst/>
          </a:prstGeom>
          <a:noFill/>
        </p:spPr>
        <p:txBody>
          <a:bodyPr wrap="square" lIns="179285" tIns="143428" rIns="179285" bIns="143428" rtlCol="0">
            <a:spAutoFit/>
          </a:bodyPr>
          <a:lstStyle/>
          <a:p>
            <a:pPr algn="r">
              <a:lnSpc>
                <a:spcPct val="90000"/>
              </a:lnSpc>
              <a:spcAft>
                <a:spcPts val="588"/>
              </a:spcAft>
            </a:pPr>
            <a:r>
              <a:rPr lang="en-US" sz="1961" dirty="0">
                <a:solidFill>
                  <a:schemeClr val="tx1"/>
                </a:solidFill>
              </a:rPr>
              <a:t>#</a:t>
            </a:r>
            <a:r>
              <a:rPr lang="en-US" sz="1961" dirty="0" err="1">
                <a:solidFill>
                  <a:schemeClr val="tx1"/>
                </a:solidFill>
              </a:rPr>
              <a:t>TechSum</a:t>
            </a:r>
            <a:endParaRPr lang="en-US" sz="1961" dirty="0">
              <a:solidFill>
                <a:schemeClr val="tx1"/>
              </a:solidFill>
            </a:endParaRPr>
          </a:p>
        </p:txBody>
      </p:sp>
    </p:spTree>
    <p:extLst>
      <p:ext uri="{BB962C8B-B14F-4D97-AF65-F5344CB8AC3E}">
        <p14:creationId xmlns:p14="http://schemas.microsoft.com/office/powerpoint/2010/main" val="620772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A7917-AB93-4AA6-901D-B36D21931CC4}" type="datetimeFigureOut">
              <a:rPr lang="es-ES" smtClean="0"/>
              <a:t>08/05/2017</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30744120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6097556" y="0"/>
            <a:ext cx="6124013" cy="6856100"/>
          </a:xfrm>
          <a:prstGeom prst="rect">
            <a:avLst/>
          </a:prstGeom>
        </p:spPr>
      </p:pic>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5883526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10783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398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010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828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1966341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5530"/>
            <a:ext cx="1254995" cy="267546"/>
          </a:xfrm>
          <a:prstGeom prst="rect">
            <a:avLst/>
          </a:prstGeom>
        </p:spPr>
      </p:pic>
    </p:spTree>
    <p:extLst>
      <p:ext uri="{BB962C8B-B14F-4D97-AF65-F5344CB8AC3E}">
        <p14:creationId xmlns:p14="http://schemas.microsoft.com/office/powerpoint/2010/main" val="23918921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black">
          <a:xfrm>
            <a:off x="448585" y="474736"/>
            <a:ext cx="1254995" cy="269134"/>
          </a:xfrm>
          <a:prstGeom prst="rect">
            <a:avLst/>
          </a:prstGeom>
        </p:spPr>
      </p:pic>
    </p:spTree>
    <p:extLst>
      <p:ext uri="{BB962C8B-B14F-4D97-AF65-F5344CB8AC3E}">
        <p14:creationId xmlns:p14="http://schemas.microsoft.com/office/powerpoint/2010/main" val="2044601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93242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9734503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64A7917-AB93-4AA6-901D-B36D21931CC4}" type="datetimeFigureOut">
              <a:rPr lang="es-ES" smtClean="0"/>
              <a:t>08/05/2017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38692352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39984587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3523169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049992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0385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735526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66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52394200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69390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9915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04855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64A7917-AB93-4AA6-901D-B36D21931CC4}" type="datetimeFigureOut">
              <a:rPr lang="es-ES" smtClean="0"/>
              <a:t>08/05/2017</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6EE2CEFD-54AC-4FE3-A7C7-F37F0712900E}" type="slidenum">
              <a:rPr lang="es-ES" smtClean="0"/>
              <a:t>‹#›</a:t>
            </a:fld>
            <a:endParaRPr lang="es-ES"/>
          </a:p>
        </p:txBody>
      </p:sp>
    </p:spTree>
    <p:extLst>
      <p:ext uri="{BB962C8B-B14F-4D97-AF65-F5344CB8AC3E}">
        <p14:creationId xmlns:p14="http://schemas.microsoft.com/office/powerpoint/2010/main" val="346441137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0852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0123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2558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8958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661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348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201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917865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9105149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23203234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image" Target="../media/image6.pn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1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theme" Target="../theme/theme12.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image" Target="../media/image6.png"/><Relationship Id="rId5" Type="http://schemas.openxmlformats.org/officeDocument/2006/relationships/slideLayout" Target="../slideLayouts/slideLayout128.xml"/><Relationship Id="rId10" Type="http://schemas.openxmlformats.org/officeDocument/2006/relationships/theme" Target="../theme/theme1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35.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5" Type="http://schemas.openxmlformats.org/officeDocument/2006/relationships/image" Target="../media/image6.png"/><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29" Type="http://schemas.openxmlformats.org/officeDocument/2006/relationships/slideLayout" Target="../slideLayouts/slideLayout164.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theme" Target="../theme/theme1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theme" Target="../theme/theme16.xml"/><Relationship Id="rId5" Type="http://schemas.openxmlformats.org/officeDocument/2006/relationships/slideLayout" Target="../slideLayouts/slideLayout170.xml"/><Relationship Id="rId4" Type="http://schemas.openxmlformats.org/officeDocument/2006/relationships/slideLayout" Target="../slideLayouts/slideLayout16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4.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image" Target="../media/image6.png"/><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9.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A7917-AB93-4AA6-901D-B36D21931CC4}" type="datetimeFigureOut">
              <a:rPr lang="es-ES" smtClean="0"/>
              <a:t>08/05/2017</a:t>
            </a:fld>
            <a:endParaRPr lang="es-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E2CEFD-54AC-4FE3-A7C7-F37F0712900E}" type="slidenum">
              <a:rPr lang="es-ES" smtClean="0"/>
              <a:t>‹#›</a:t>
            </a:fld>
            <a:endParaRPr lang="es-ES"/>
          </a:p>
        </p:txBody>
      </p:sp>
    </p:spTree>
    <p:extLst>
      <p:ext uri="{BB962C8B-B14F-4D97-AF65-F5344CB8AC3E}">
        <p14:creationId xmlns:p14="http://schemas.microsoft.com/office/powerpoint/2010/main" val="1852154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2659844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7934887"/>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sp>
            <p:nvSpPr>
              <p:cNvPr id="33" name="Rectangle 32"/>
              <p:cNvSpPr/>
              <p:nvPr userDrawn="1"/>
            </p:nvSpPr>
            <p:spPr bwMode="auto">
              <a:xfrm rot="5400000">
                <a:off x="12328887" y="335399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R:16 G:124 B:16</a:t>
                </a:r>
              </a:p>
            </p:txBody>
          </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
        <p:nvSpPr>
          <p:cNvPr id="22" name="Rectangle 21"/>
          <p:cNvSpPr/>
          <p:nvPr userDrawn="1"/>
        </p:nvSpPr>
        <p:spPr bwMode="auto">
          <a:xfrm rot="5400000">
            <a:off x="12086466" y="4185103"/>
            <a:ext cx="852950" cy="28407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Tree>
    <p:extLst>
      <p:ext uri="{BB962C8B-B14F-4D97-AF65-F5344CB8AC3E}">
        <p14:creationId xmlns:p14="http://schemas.microsoft.com/office/powerpoint/2010/main" val="708691769"/>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995717012"/>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07543505"/>
      </p:ext>
    </p:extLst>
  </p:cSld>
  <p:clrMap bg1="dk1" tx1="lt1" bg2="dk2" tx2="lt2" accent1="accent1" accent2="accent2" accent3="accent3" accent4="accent4" accent5="accent5" accent6="accent6" hlink="hlink" folHlink="folHlink"/>
  <p:sldLayoutIdLst>
    <p:sldLayoutId id="2147483800" r:id="rId1"/>
    <p:sldLayoutId id="2147483801" r:id="rId2"/>
    <p:sldLayoutId id="2147483802" r:id="rId3"/>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solidFill>
                        <a:srgbClr val="000000"/>
                      </a:soli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69340751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 id="2147483830" r:id="rId27"/>
    <p:sldLayoutId id="2147483831" r:id="rId28"/>
    <p:sldLayoutId id="2147483832" r:id="rId29"/>
    <p:sldLayoutId id="2147483833"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5440954"/>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G:32 B:80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26668116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9" r:id="rId28"/>
    <p:sldLayoutId id="2147483870"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56486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8885702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2" name="Group 11"/>
          <p:cNvGrpSpPr/>
          <p:nvPr userDrawn="1"/>
        </p:nvGrpSpPr>
        <p:grpSpPr>
          <a:xfrm>
            <a:off x="12370974" y="7798"/>
            <a:ext cx="935477" cy="5646603"/>
            <a:chOff x="12618968" y="7953"/>
            <a:chExt cx="954235" cy="5759012"/>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95988" y="258334"/>
              <a:ext cx="827595"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76120" y="4228746"/>
              <a:ext cx="2588396"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905890967"/>
      </p:ext>
    </p:extLst>
  </p:cSld>
  <p:clrMap bg1="lt1" tx1="dk1" bg2="lt2" tx2="dk2" accent1="accent1" accent2="accent2" accent3="accent3" accent4="accent4" accent5="accent5" accent6="accent6" hlink="hlink" folHlink="folHlink"/>
  <p:sldLayoutIdLst>
    <p:sldLayoutId id="2147483675"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935027856"/>
      </p:ext>
    </p:extLst>
  </p:cSld>
  <p:clrMap bg1="lt1" tx1="dk1" bg2="lt2" tx2="dk2" accent1="accent1" accent2="accent2" accent3="accent3" accent4="accent4" accent5="accent5" accent6="accent6" hlink="hlink" folHlink="folHlink"/>
  <p:sldLayoutIdLst>
    <p:sldLayoutId id="2147483679"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57568278"/>
      </p:ext>
    </p:extLst>
  </p:cSld>
  <p:clrMap bg1="dk1" tx1="lt1" bg2="dk2" tx2="lt2" accent1="accent1" accent2="accent2" accent3="accent3" accent4="accent4" accent5="accent5" accent6="accent6" hlink="hlink" folHlink="folHlink"/>
  <p:sldLayoutIdLst>
    <p:sldLayoutId id="2147483681"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815154327"/>
      </p:ext>
    </p:extLst>
  </p:cSld>
  <p:clrMap bg1="lt1" tx1="dk1" bg2="lt2" tx2="dk2" accent1="accent1" accent2="accent2" accent3="accent3" accent4="accent4" accent5="accent5" accent6="accent6" hlink="hlink" folHlink="folHlink"/>
  <p:sldLayoutIdLst>
    <p:sldLayoutId id="2147483683"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1218721187"/>
      </p:ext>
    </p:extLst>
  </p:cSld>
  <p:clrMap bg1="lt1" tx1="dk1" bg2="lt2" tx2="dk2" accent1="accent1" accent2="accent2" accent3="accent3" accent4="accent4" accent5="accent5" accent6="accent6" hlink="hlink" folHlink="folHlink"/>
  <p:sldLayoutIdLst>
    <p:sldLayoutId id="2147483685" r:id="rId1"/>
    <p:sldLayoutId id="2147483686"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419832132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0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03.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3" Type="http://schemas.openxmlformats.org/officeDocument/2006/relationships/hyperlink" Target="https://blogs.msdn.microsoft.com/commandline/2017/04/11/windows-10-creators-update-whats-new-in-bashwsl-windows-console/" TargetMode="External"/><Relationship Id="rId2" Type="http://schemas.openxmlformats.org/officeDocument/2006/relationships/notesSlide" Target="../notesSlides/notesSlide17.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hyperlink" Target="https://blogs.msdn.microsoft.com/wsl/" TargetMode="External"/><Relationship Id="rId7"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57.xml"/><Relationship Id="rId6" Type="http://schemas.openxmlformats.org/officeDocument/2006/relationships/hyperlink" Target="https://github.com/Microsoft/BashOnWindows/issues" TargetMode="External"/><Relationship Id="rId5" Type="http://schemas.openxmlformats.org/officeDocument/2006/relationships/hyperlink" Target="https://wpdev.uservoice.com/forums/266908-command-prompt/filters/top" TargetMode="External"/><Relationship Id="rId10" Type="http://schemas.openxmlformats.org/officeDocument/2006/relationships/image" Target="../media/image49.emf"/><Relationship Id="rId4" Type="http://schemas.openxmlformats.org/officeDocument/2006/relationships/hyperlink" Target="https://msdn.microsoft.com/commandline/wsl/about" TargetMode="External"/><Relationship Id="rId9" Type="http://schemas.openxmlformats.org/officeDocument/2006/relationships/image" Target="../media/image48.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5.xml"/><Relationship Id="rId1" Type="http://schemas.openxmlformats.org/officeDocument/2006/relationships/slideLayout" Target="../slideLayouts/slideLayout56.xml"/><Relationship Id="rId5" Type="http://schemas.openxmlformats.org/officeDocument/2006/relationships/image" Target="../media/image54.png"/><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6.xml"/></Relationships>
</file>

<file path=ppt/slides/_rels/slide2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hyperlink" Target="https://blogs.msdn.microsoft.com/powershell/" TargetMode="External"/><Relationship Id="rId7"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5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hyperlink" Target="https://github.com/PowerShell/PowerShel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56.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hyperlink" Target="https://github.com/Microsoft" TargetMode="External"/><Relationship Id="rId4" Type="http://schemas.openxmlformats.org/officeDocument/2006/relationships/image" Target="../media/image62.png"/><Relationship Id="rId9"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wpdev.uservoice.com/forums/266908-command-prompt/filters/top" TargetMode="External"/><Relationship Id="rId2" Type="http://schemas.openxmlformats.org/officeDocument/2006/relationships/notesSlide" Target="../notesSlides/notesSlide7.xml"/><Relationship Id="rId1" Type="http://schemas.openxmlformats.org/officeDocument/2006/relationships/slideLayout" Target="../slideLayouts/slideLayout5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1104" y="3877273"/>
            <a:ext cx="6273418" cy="1794661"/>
          </a:xfrm>
        </p:spPr>
        <p:txBody>
          <a:bodyPr/>
          <a:lstStyle/>
          <a:p>
            <a:r>
              <a:rPr lang="es-ES" dirty="0"/>
              <a:t>Diego Martínez Gil</a:t>
            </a:r>
          </a:p>
          <a:p>
            <a:r>
              <a:rPr lang="es-ES" sz="2400" dirty="0" err="1"/>
              <a:t>Technical</a:t>
            </a:r>
            <a:r>
              <a:rPr lang="es-ES" sz="2400" dirty="0"/>
              <a:t> </a:t>
            </a:r>
            <a:r>
              <a:rPr lang="es-ES" sz="2400" dirty="0" err="1"/>
              <a:t>Evangelist</a:t>
            </a:r>
            <a:r>
              <a:rPr lang="es-ES" sz="2400" dirty="0"/>
              <a:t> – Microsoft</a:t>
            </a:r>
          </a:p>
          <a:p>
            <a:r>
              <a:rPr lang="es-ES" sz="2400" dirty="0"/>
              <a:t>diego.martinez@microsoft.com</a:t>
            </a:r>
          </a:p>
          <a:p>
            <a:r>
              <a:rPr lang="es-ES" sz="2400" dirty="0"/>
              <a:t>@</a:t>
            </a:r>
            <a:r>
              <a:rPr lang="es-ES" sz="2400" dirty="0" err="1"/>
              <a:t>diegomrtnzg</a:t>
            </a:r>
            <a:endParaRPr lang="es-ES" sz="2400" dirty="0"/>
          </a:p>
          <a:p>
            <a:endParaRPr lang="es-ES" dirty="0"/>
          </a:p>
        </p:txBody>
      </p:sp>
      <p:sp>
        <p:nvSpPr>
          <p:cNvPr id="3" name="Title 2"/>
          <p:cNvSpPr>
            <a:spLocks noGrp="1"/>
          </p:cNvSpPr>
          <p:nvPr>
            <p:ph type="title"/>
          </p:nvPr>
        </p:nvSpPr>
        <p:spPr/>
        <p:txBody>
          <a:bodyPr/>
          <a:lstStyle/>
          <a:p>
            <a:r>
              <a:rPr lang="es-ES" sz="5400" dirty="0"/>
              <a:t>El mundo al revés: </a:t>
            </a:r>
            <a:r>
              <a:rPr lang="es-ES" sz="5400" dirty="0" err="1"/>
              <a:t>Bash</a:t>
            </a:r>
            <a:r>
              <a:rPr lang="es-ES" sz="5400" dirty="0"/>
              <a:t> en Windows y PowerShell en Linux</a:t>
            </a:r>
          </a:p>
        </p:txBody>
      </p:sp>
    </p:spTree>
    <p:extLst>
      <p:ext uri="{BB962C8B-B14F-4D97-AF65-F5344CB8AC3E}">
        <p14:creationId xmlns:p14="http://schemas.microsoft.com/office/powerpoint/2010/main" val="617824559"/>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7" name="Text Placeholder 6"/>
          <p:cNvSpPr>
            <a:spLocks noGrp="1"/>
          </p:cNvSpPr>
          <p:nvPr>
            <p:ph type="body" sz="quarter" idx="13"/>
          </p:nvPr>
        </p:nvSpPr>
        <p:spPr>
          <a:xfrm>
            <a:off x="3245883" y="4125259"/>
            <a:ext cx="5636260" cy="1107996"/>
          </a:xfrm>
        </p:spPr>
        <p:txBody>
          <a:bodyPr/>
          <a:lstStyle/>
          <a:p>
            <a:r>
              <a:rPr lang="en-US" dirty="0"/>
              <a:t>Bash on Ubuntu on Windows</a:t>
            </a:r>
          </a:p>
        </p:txBody>
      </p:sp>
    </p:spTree>
    <p:extLst>
      <p:ext uri="{BB962C8B-B14F-4D97-AF65-F5344CB8AC3E}">
        <p14:creationId xmlns:p14="http://schemas.microsoft.com/office/powerpoint/2010/main" val="3161340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Activating Windows Subsystem for Linux</a:t>
            </a:r>
          </a:p>
        </p:txBody>
      </p:sp>
      <p:sp>
        <p:nvSpPr>
          <p:cNvPr id="6" name="Text Placeholder 5"/>
          <p:cNvSpPr>
            <a:spLocks noGrp="1"/>
          </p:cNvSpPr>
          <p:nvPr>
            <p:ph type="body" sz="quarter" idx="10"/>
          </p:nvPr>
        </p:nvSpPr>
        <p:spPr>
          <a:xfrm>
            <a:off x="272996" y="949144"/>
            <a:ext cx="11653523" cy="615522"/>
          </a:xfrm>
        </p:spPr>
        <p:txBody>
          <a:bodyPr/>
          <a:lstStyle/>
          <a:p>
            <a:r>
              <a:rPr lang="en-US" sz="3137" dirty="0">
                <a:solidFill>
                  <a:srgbClr val="0078D7"/>
                </a:solidFill>
              </a:rPr>
              <a:t>Prerequisites:</a:t>
            </a:r>
          </a:p>
        </p:txBody>
      </p:sp>
      <p:sp>
        <p:nvSpPr>
          <p:cNvPr id="4" name="Rectangle 3"/>
          <p:cNvSpPr/>
          <p:nvPr/>
        </p:nvSpPr>
        <p:spPr>
          <a:xfrm>
            <a:off x="287431" y="1621334"/>
            <a:ext cx="11429416" cy="633625"/>
          </a:xfrm>
          <a:prstGeom prst="rect">
            <a:avLst/>
          </a:prstGeom>
        </p:spPr>
        <p:txBody>
          <a:bodyPr wrap="square">
            <a:spAutoFit/>
          </a:bodyPr>
          <a:lstStyle/>
          <a:p>
            <a:pPr marL="336145" indent="-336145" defTabSz="896386">
              <a:buFont typeface="+mj-lt"/>
              <a:buAutoNum type="arabicPeriod"/>
              <a:defRPr/>
            </a:pPr>
            <a:r>
              <a:rPr lang="en-US" sz="1765" kern="0" dirty="0">
                <a:solidFill>
                  <a:sysClr val="windowText" lastClr="000000"/>
                </a:solidFill>
                <a:latin typeface="Segoe UI"/>
              </a:rPr>
              <a:t>Must be running on an AMD/Intel x64 compatible CPU &amp; OS</a:t>
            </a:r>
          </a:p>
          <a:p>
            <a:pPr marL="336145" indent="-336145" defTabSz="896386">
              <a:buFont typeface="+mj-lt"/>
              <a:buAutoNum type="arabicPeriod"/>
              <a:defRPr/>
            </a:pPr>
            <a:r>
              <a:rPr lang="en-US" sz="1765" kern="0" dirty="0">
                <a:solidFill>
                  <a:sysClr val="windowText" lastClr="000000"/>
                </a:solidFill>
                <a:latin typeface="Segoe UI"/>
              </a:rPr>
              <a:t>Must be running a 64-bit version of </a:t>
            </a:r>
            <a:r>
              <a:rPr lang="en-US" sz="1765" b="1" kern="0" dirty="0">
                <a:solidFill>
                  <a:sysClr val="windowText" lastClr="000000"/>
                </a:solidFill>
                <a:latin typeface="Segoe UI"/>
              </a:rPr>
              <a:t>Windows 10 Anniversary Update version 16xx / build 14316 or later</a:t>
            </a:r>
            <a:endParaRPr lang="en-US" sz="1765" kern="0" dirty="0">
              <a:solidFill>
                <a:sysClr val="windowText" lastClr="000000"/>
              </a:solidFill>
              <a:latin typeface="Segoe UI"/>
            </a:endParaRPr>
          </a:p>
        </p:txBody>
      </p:sp>
      <p:pic>
        <p:nvPicPr>
          <p:cNvPr id="2" name="Picture 1"/>
          <p:cNvPicPr>
            <a:picLocks noChangeAspect="1"/>
          </p:cNvPicPr>
          <p:nvPr/>
        </p:nvPicPr>
        <p:blipFill>
          <a:blip r:embed="rId3"/>
          <a:stretch>
            <a:fillRect/>
          </a:stretch>
        </p:blipFill>
        <p:spPr>
          <a:xfrm>
            <a:off x="2604352" y="2311628"/>
            <a:ext cx="6778539" cy="4150496"/>
          </a:xfrm>
          <a:prstGeom prst="rect">
            <a:avLst/>
          </a:prstGeom>
        </p:spPr>
      </p:pic>
    </p:spTree>
    <p:extLst>
      <p:ext uri="{BB962C8B-B14F-4D97-AF65-F5344CB8AC3E}">
        <p14:creationId xmlns:p14="http://schemas.microsoft.com/office/powerpoint/2010/main" val="390204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Activating Windows Subsystem for Linux</a:t>
            </a:r>
          </a:p>
        </p:txBody>
      </p:sp>
      <p:sp>
        <p:nvSpPr>
          <p:cNvPr id="6" name="Text Placeholder 5"/>
          <p:cNvSpPr>
            <a:spLocks noGrp="1"/>
          </p:cNvSpPr>
          <p:nvPr>
            <p:ph type="body" sz="quarter" idx="10"/>
          </p:nvPr>
        </p:nvSpPr>
        <p:spPr>
          <a:xfrm>
            <a:off x="272996" y="949144"/>
            <a:ext cx="11653523" cy="615522"/>
          </a:xfrm>
        </p:spPr>
        <p:txBody>
          <a:bodyPr/>
          <a:lstStyle/>
          <a:p>
            <a:r>
              <a:rPr lang="en-US" sz="3137" dirty="0">
                <a:solidFill>
                  <a:srgbClr val="0078D7"/>
                </a:solidFill>
              </a:rPr>
              <a:t>Turn on Developer Mode:</a:t>
            </a:r>
          </a:p>
        </p:txBody>
      </p:sp>
      <p:sp>
        <p:nvSpPr>
          <p:cNvPr id="3" name="Rectangle 2"/>
          <p:cNvSpPr/>
          <p:nvPr/>
        </p:nvSpPr>
        <p:spPr>
          <a:xfrm>
            <a:off x="866855" y="5744764"/>
            <a:ext cx="11205310" cy="392245"/>
          </a:xfrm>
          <a:prstGeom prst="rect">
            <a:avLst/>
          </a:prstGeom>
        </p:spPr>
        <p:txBody>
          <a:bodyPr wrap="square">
            <a:spAutoFit/>
          </a:bodyPr>
          <a:lstStyle/>
          <a:p>
            <a:pPr marL="0" lvl="1" defTabSz="896386">
              <a:defRPr/>
            </a:pPr>
            <a:r>
              <a:rPr lang="en-US" sz="1961" kern="0" dirty="0">
                <a:solidFill>
                  <a:sysClr val="windowText" lastClr="000000"/>
                </a:solidFill>
                <a:latin typeface="Segoe UI"/>
              </a:rPr>
              <a:t>Settings | Update &amp; Security | For Developers | Check the Developer Mode radio button:</a:t>
            </a:r>
          </a:p>
        </p:txBody>
      </p:sp>
      <p:pic>
        <p:nvPicPr>
          <p:cNvPr id="2" name="Picture 1"/>
          <p:cNvPicPr>
            <a:picLocks noChangeAspect="1"/>
          </p:cNvPicPr>
          <p:nvPr/>
        </p:nvPicPr>
        <p:blipFill>
          <a:blip r:embed="rId3"/>
          <a:stretch>
            <a:fillRect/>
          </a:stretch>
        </p:blipFill>
        <p:spPr>
          <a:xfrm>
            <a:off x="2188149" y="1564665"/>
            <a:ext cx="7199936" cy="4077383"/>
          </a:xfrm>
          <a:prstGeom prst="rect">
            <a:avLst/>
          </a:prstGeom>
        </p:spPr>
      </p:pic>
    </p:spTree>
    <p:extLst>
      <p:ext uri="{BB962C8B-B14F-4D97-AF65-F5344CB8AC3E}">
        <p14:creationId xmlns:p14="http://schemas.microsoft.com/office/powerpoint/2010/main" val="373151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Activating Windows Subsystem for Linux</a:t>
            </a:r>
          </a:p>
        </p:txBody>
      </p:sp>
      <p:sp>
        <p:nvSpPr>
          <p:cNvPr id="6" name="Text Placeholder 5"/>
          <p:cNvSpPr>
            <a:spLocks noGrp="1"/>
          </p:cNvSpPr>
          <p:nvPr>
            <p:ph type="body" sz="quarter" idx="10"/>
          </p:nvPr>
        </p:nvSpPr>
        <p:spPr>
          <a:xfrm>
            <a:off x="272996" y="949144"/>
            <a:ext cx="11653523" cy="1050007"/>
          </a:xfrm>
        </p:spPr>
        <p:txBody>
          <a:bodyPr/>
          <a:lstStyle/>
          <a:p>
            <a:r>
              <a:rPr lang="en-US" sz="3137" dirty="0">
                <a:solidFill>
                  <a:srgbClr val="0078D7"/>
                </a:solidFill>
              </a:rPr>
              <a:t>From the start menu, open “Turn Windows Features on or off”:</a:t>
            </a:r>
            <a:br>
              <a:rPr lang="en-US" sz="3137" dirty="0">
                <a:solidFill>
                  <a:srgbClr val="0078D7"/>
                </a:solidFill>
              </a:rPr>
            </a:br>
            <a:endParaRPr lang="en-US" sz="3137" dirty="0">
              <a:solidFill>
                <a:srgbClr val="0078D7"/>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90" y="1561448"/>
            <a:ext cx="3137487" cy="48787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1894" y="1710853"/>
            <a:ext cx="5061800" cy="4403264"/>
          </a:xfrm>
          <a:prstGeom prst="rect">
            <a:avLst/>
          </a:prstGeom>
        </p:spPr>
      </p:pic>
    </p:spTree>
    <p:extLst>
      <p:ext uri="{BB962C8B-B14F-4D97-AF65-F5344CB8AC3E}">
        <p14:creationId xmlns:p14="http://schemas.microsoft.com/office/powerpoint/2010/main" val="192856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did we just see?</a:t>
            </a:r>
          </a:p>
        </p:txBody>
      </p:sp>
      <p:sp>
        <p:nvSpPr>
          <p:cNvPr id="6" name="Text Placeholder 5"/>
          <p:cNvSpPr>
            <a:spLocks noGrp="1"/>
          </p:cNvSpPr>
          <p:nvPr>
            <p:ph type="body" sz="quarter" idx="10"/>
          </p:nvPr>
        </p:nvSpPr>
        <p:spPr>
          <a:xfrm>
            <a:off x="269240" y="1189495"/>
            <a:ext cx="5899142" cy="3865417"/>
          </a:xfrm>
        </p:spPr>
        <p:txBody>
          <a:bodyPr/>
          <a:lstStyle/>
          <a:p>
            <a:r>
              <a:rPr lang="en-US" dirty="0"/>
              <a:t>Linux tools</a:t>
            </a:r>
          </a:p>
          <a:p>
            <a:pPr lvl="1"/>
            <a:r>
              <a:rPr lang="en-US" dirty="0"/>
              <a:t>Linux ELF64 binaries</a:t>
            </a:r>
          </a:p>
          <a:p>
            <a:pPr lvl="1"/>
            <a:r>
              <a:rPr lang="en-US" dirty="0"/>
              <a:t>Running directly on …</a:t>
            </a:r>
          </a:p>
          <a:p>
            <a:r>
              <a:rPr lang="en-US" dirty="0"/>
              <a:t>Windows subsystem for Linux</a:t>
            </a:r>
          </a:p>
          <a:p>
            <a:pPr lvl="1"/>
            <a:r>
              <a:rPr lang="en-US" dirty="0"/>
              <a:t>New feature in the Windows kernel</a:t>
            </a:r>
          </a:p>
          <a:p>
            <a:pPr lvl="1"/>
            <a:r>
              <a:rPr lang="en-US" dirty="0"/>
              <a:t>Exposes a Linux-compatible </a:t>
            </a:r>
            <a:r>
              <a:rPr lang="en-US" dirty="0" err="1"/>
              <a:t>syscall</a:t>
            </a:r>
            <a:r>
              <a:rPr lang="en-US" dirty="0"/>
              <a:t> layer and process model</a:t>
            </a:r>
          </a:p>
          <a:p>
            <a:pPr lvl="1"/>
            <a:r>
              <a:rPr lang="en-US" dirty="0"/>
              <a:t>Supports fork() and many Linux </a:t>
            </a:r>
            <a:r>
              <a:rPr lang="en-US" dirty="0" err="1"/>
              <a:t>syscalls</a:t>
            </a:r>
            <a:endParaRPr lang="en-US" dirty="0"/>
          </a:p>
        </p:txBody>
      </p:sp>
      <p:sp>
        <p:nvSpPr>
          <p:cNvPr id="50" name="Rectangle 49"/>
          <p:cNvSpPr/>
          <p:nvPr/>
        </p:nvSpPr>
        <p:spPr>
          <a:xfrm>
            <a:off x="6320107" y="3917199"/>
            <a:ext cx="5453250" cy="2381142"/>
          </a:xfrm>
          <a:prstGeom prst="rect">
            <a:avLst/>
          </a:prstGeom>
          <a:solidFill>
            <a:srgbClr val="002050">
              <a:shade val="80000"/>
              <a:satMod val="180000"/>
            </a:srgbClr>
          </a:solidFill>
          <a:ln w="9525" cap="flat" cmpd="sng" algn="ctr">
            <a:solidFill>
              <a:srgbClr val="002050"/>
            </a:solidFill>
            <a:prstDash val="solid"/>
          </a:ln>
          <a:effectLst/>
        </p:spPr>
        <p:txBody>
          <a:bodyPr rtlCol="0" anchor="ctr"/>
          <a:lstStyle/>
          <a:p>
            <a:pPr algn="ctr" defTabSz="896386">
              <a:defRPr/>
            </a:pPr>
            <a:endParaRPr lang="en-US" sz="1765" kern="0">
              <a:solidFill>
                <a:srgbClr val="FFFFFF"/>
              </a:solidFill>
              <a:latin typeface="Segoe UI"/>
            </a:endParaRPr>
          </a:p>
        </p:txBody>
      </p:sp>
      <p:sp>
        <p:nvSpPr>
          <p:cNvPr id="51" name="Rectangle 50"/>
          <p:cNvSpPr/>
          <p:nvPr/>
        </p:nvSpPr>
        <p:spPr>
          <a:xfrm>
            <a:off x="6320107" y="938286"/>
            <a:ext cx="5453250" cy="2714821"/>
          </a:xfrm>
          <a:prstGeom prst="rect">
            <a:avLst/>
          </a:prstGeom>
          <a:solidFill>
            <a:srgbClr val="0078D7">
              <a:shade val="80000"/>
              <a:satMod val="180000"/>
            </a:srgbClr>
          </a:solidFill>
          <a:ln w="9525" cap="flat" cmpd="sng" algn="ctr">
            <a:solidFill>
              <a:srgbClr val="0078D7"/>
            </a:solidFill>
            <a:prstDash val="solid"/>
          </a:ln>
          <a:effectLst/>
        </p:spPr>
        <p:txBody>
          <a:bodyPr rtlCol="0" anchor="ctr"/>
          <a:lstStyle/>
          <a:p>
            <a:pPr algn="ctr" defTabSz="896386">
              <a:defRPr/>
            </a:pPr>
            <a:endParaRPr lang="en-US" sz="1765" kern="0">
              <a:solidFill>
                <a:srgbClr val="FFFFFF"/>
              </a:solidFill>
              <a:latin typeface="Segoe UI"/>
            </a:endParaRPr>
          </a:p>
        </p:txBody>
      </p:sp>
      <p:sp>
        <p:nvSpPr>
          <p:cNvPr id="52" name="Rectangle 51"/>
          <p:cNvSpPr/>
          <p:nvPr/>
        </p:nvSpPr>
        <p:spPr>
          <a:xfrm>
            <a:off x="7141829" y="1270133"/>
            <a:ext cx="4332720" cy="1953300"/>
          </a:xfrm>
          <a:prstGeom prst="rect">
            <a:avLst/>
          </a:prstGeom>
          <a:solidFill>
            <a:srgbClr val="002050">
              <a:shade val="80000"/>
              <a:satMod val="180000"/>
            </a:srgbClr>
          </a:solidFill>
          <a:ln w="9525" cap="flat" cmpd="sng" algn="ctr">
            <a:solidFill>
              <a:srgbClr val="002050"/>
            </a:solidFill>
            <a:prstDash val="solid"/>
          </a:ln>
          <a:effectLst/>
        </p:spPr>
        <p:txBody>
          <a:bodyPr rtlCol="0" anchor="ctr"/>
          <a:lstStyle/>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r>
              <a:rPr lang="en-US" sz="1765" kern="0" dirty="0">
                <a:solidFill>
                  <a:srgbClr val="FFFFFF"/>
                </a:solidFill>
                <a:latin typeface="Segoe UI"/>
              </a:rPr>
              <a:t>Ubuntu</a:t>
            </a:r>
          </a:p>
        </p:txBody>
      </p:sp>
      <p:sp>
        <p:nvSpPr>
          <p:cNvPr id="53" name="Rectangle 52"/>
          <p:cNvSpPr/>
          <p:nvPr/>
        </p:nvSpPr>
        <p:spPr>
          <a:xfrm>
            <a:off x="7141829" y="4150136"/>
            <a:ext cx="4332720" cy="1939556"/>
          </a:xfrm>
          <a:prstGeom prst="rect">
            <a:avLst/>
          </a:prstGeom>
          <a:solidFill>
            <a:srgbClr val="737373">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endParaRPr lang="en-US" sz="1765" kern="0" dirty="0">
              <a:solidFill>
                <a:srgbClr val="FFFFFF"/>
              </a:solidFill>
              <a:latin typeface="Segoe UI"/>
            </a:endParaRPr>
          </a:p>
          <a:p>
            <a:pPr algn="ctr" defTabSz="896386">
              <a:defRPr/>
            </a:pPr>
            <a:r>
              <a:rPr lang="en-US" sz="1765" kern="0" dirty="0">
                <a:solidFill>
                  <a:srgbClr val="FFFFFF"/>
                </a:solidFill>
                <a:latin typeface="Segoe UI"/>
              </a:rPr>
              <a:t>Windows Kernel</a:t>
            </a:r>
          </a:p>
        </p:txBody>
      </p:sp>
      <p:sp>
        <p:nvSpPr>
          <p:cNvPr id="54" name="Rectangle 53"/>
          <p:cNvSpPr/>
          <p:nvPr/>
        </p:nvSpPr>
        <p:spPr>
          <a:xfrm>
            <a:off x="7397999" y="4378365"/>
            <a:ext cx="3927146" cy="1076723"/>
          </a:xfrm>
          <a:prstGeom prst="rect">
            <a:avLst/>
          </a:prstGeom>
          <a:solidFill>
            <a:srgbClr val="0078D7">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dirty="0">
              <a:solidFill>
                <a:srgbClr val="FFFFFF"/>
              </a:solidFill>
              <a:latin typeface="Segoe UI"/>
            </a:endParaRPr>
          </a:p>
          <a:p>
            <a:pPr algn="ctr" defTabSz="896386">
              <a:defRPr/>
            </a:pPr>
            <a:r>
              <a:rPr lang="en-US" sz="1765" kern="0" dirty="0">
                <a:solidFill>
                  <a:srgbClr val="FFFFFF"/>
                </a:solidFill>
                <a:latin typeface="Segoe UI"/>
              </a:rPr>
              <a:t>Windows Subsystem for Linux</a:t>
            </a:r>
          </a:p>
        </p:txBody>
      </p:sp>
      <p:sp>
        <p:nvSpPr>
          <p:cNvPr id="55" name="TextBox 54"/>
          <p:cNvSpPr txBox="1"/>
          <p:nvPr/>
        </p:nvSpPr>
        <p:spPr>
          <a:xfrm>
            <a:off x="6379170" y="1270133"/>
            <a:ext cx="456279" cy="1537438"/>
          </a:xfrm>
          <a:prstGeom prst="rect">
            <a:avLst/>
          </a:prstGeom>
          <a:noFill/>
        </p:spPr>
        <p:txBody>
          <a:bodyPr vert="vert270" wrap="square" rtlCol="0">
            <a:spAutoFit/>
          </a:bodyPr>
          <a:lstStyle/>
          <a:p>
            <a:pPr algn="ctr" defTabSz="896386">
              <a:defRPr/>
            </a:pPr>
            <a:r>
              <a:rPr lang="en-US" sz="1765" kern="0" dirty="0">
                <a:solidFill>
                  <a:srgbClr val="FFFFFF"/>
                </a:solidFill>
                <a:latin typeface="Segoe UI"/>
              </a:rPr>
              <a:t>User-mode</a:t>
            </a:r>
          </a:p>
        </p:txBody>
      </p:sp>
      <p:sp>
        <p:nvSpPr>
          <p:cNvPr id="56" name="TextBox 55"/>
          <p:cNvSpPr txBox="1"/>
          <p:nvPr/>
        </p:nvSpPr>
        <p:spPr>
          <a:xfrm>
            <a:off x="6379170" y="4378367"/>
            <a:ext cx="456279" cy="1537438"/>
          </a:xfrm>
          <a:prstGeom prst="rect">
            <a:avLst/>
          </a:prstGeom>
          <a:noFill/>
        </p:spPr>
        <p:txBody>
          <a:bodyPr vert="vert270" wrap="square" rtlCol="0">
            <a:spAutoFit/>
          </a:bodyPr>
          <a:lstStyle/>
          <a:p>
            <a:pPr algn="ctr" defTabSz="896386">
              <a:defRPr/>
            </a:pPr>
            <a:r>
              <a:rPr lang="en-US" sz="1765" kern="0" dirty="0">
                <a:solidFill>
                  <a:srgbClr val="FFFFFF"/>
                </a:solidFill>
                <a:latin typeface="Segoe UI"/>
              </a:rPr>
              <a:t>Kernel</a:t>
            </a:r>
          </a:p>
        </p:txBody>
      </p:sp>
      <p:sp>
        <p:nvSpPr>
          <p:cNvPr id="57" name="Rectangle 56"/>
          <p:cNvSpPr/>
          <p:nvPr/>
        </p:nvSpPr>
        <p:spPr>
          <a:xfrm>
            <a:off x="7447162" y="1546149"/>
            <a:ext cx="3728579" cy="809499"/>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896386">
              <a:defRPr/>
            </a:pPr>
            <a:r>
              <a:rPr lang="en-US" sz="1765" kern="0" dirty="0">
                <a:solidFill>
                  <a:srgbClr val="505050"/>
                </a:solidFill>
                <a:latin typeface="Segoe UI"/>
              </a:rPr>
              <a:t>Bash, </a:t>
            </a:r>
            <a:r>
              <a:rPr lang="en-US" sz="1765" kern="0" dirty="0" err="1">
                <a:solidFill>
                  <a:srgbClr val="505050"/>
                </a:solidFill>
                <a:latin typeface="Segoe UI"/>
              </a:rPr>
              <a:t>git</a:t>
            </a:r>
            <a:r>
              <a:rPr lang="en-US" sz="1765" kern="0" dirty="0">
                <a:solidFill>
                  <a:srgbClr val="505050"/>
                </a:solidFill>
                <a:latin typeface="Segoe UI"/>
              </a:rPr>
              <a:t>, Ruby, etc.</a:t>
            </a:r>
          </a:p>
        </p:txBody>
      </p:sp>
      <p:sp>
        <p:nvSpPr>
          <p:cNvPr id="58" name="Rectangle 57"/>
          <p:cNvSpPr/>
          <p:nvPr/>
        </p:nvSpPr>
        <p:spPr>
          <a:xfrm>
            <a:off x="8357227" y="4475603"/>
            <a:ext cx="494391" cy="297659"/>
          </a:xfrm>
          <a:prstGeom prst="rect">
            <a:avLst/>
          </a:prstGeom>
          <a:noFill/>
          <a:ln w="10795" cap="flat" cmpd="sng" algn="ctr">
            <a:noFill/>
            <a:prstDash val="solid"/>
          </a:ln>
          <a:effectLst/>
        </p:spPr>
        <p:txBody>
          <a:bodyPr rtlCol="0" anchor="ctr"/>
          <a:lstStyle/>
          <a:p>
            <a:pPr algn="ctr" defTabSz="896386">
              <a:defRPr/>
            </a:pPr>
            <a:endParaRPr lang="en-US" sz="1765" kern="0">
              <a:solidFill>
                <a:srgbClr val="FFFFFF"/>
              </a:solidFill>
              <a:latin typeface="Segoe UI"/>
            </a:endParaRPr>
          </a:p>
        </p:txBody>
      </p:sp>
      <p:sp>
        <p:nvSpPr>
          <p:cNvPr id="59" name="Up-Down Arrow 18"/>
          <p:cNvSpPr/>
          <p:nvPr/>
        </p:nvSpPr>
        <p:spPr>
          <a:xfrm>
            <a:off x="8277302" y="3236306"/>
            <a:ext cx="293374" cy="1175713"/>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a:solidFill>
                <a:srgbClr val="FFFFFF"/>
              </a:solidFill>
              <a:latin typeface="Segoe UI"/>
            </a:endParaRPr>
          </a:p>
        </p:txBody>
      </p:sp>
      <p:sp>
        <p:nvSpPr>
          <p:cNvPr id="60" name="Up-Down Arrow 19"/>
          <p:cNvSpPr/>
          <p:nvPr/>
        </p:nvSpPr>
        <p:spPr>
          <a:xfrm>
            <a:off x="8881583" y="3236306"/>
            <a:ext cx="293374" cy="1175713"/>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a:solidFill>
                <a:srgbClr val="FFFFFF"/>
              </a:solidFill>
              <a:latin typeface="Segoe UI"/>
            </a:endParaRPr>
          </a:p>
        </p:txBody>
      </p:sp>
      <p:sp>
        <p:nvSpPr>
          <p:cNvPr id="61" name="Up-Down Arrow 20"/>
          <p:cNvSpPr/>
          <p:nvPr/>
        </p:nvSpPr>
        <p:spPr>
          <a:xfrm>
            <a:off x="9485864" y="3236306"/>
            <a:ext cx="293374" cy="1175713"/>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a:solidFill>
                <a:srgbClr val="FFFFFF"/>
              </a:solidFill>
              <a:latin typeface="Segoe UI"/>
            </a:endParaRPr>
          </a:p>
        </p:txBody>
      </p:sp>
      <p:sp>
        <p:nvSpPr>
          <p:cNvPr id="62" name="Up-Down Arrow 21"/>
          <p:cNvSpPr/>
          <p:nvPr/>
        </p:nvSpPr>
        <p:spPr>
          <a:xfrm>
            <a:off x="10694428" y="3236306"/>
            <a:ext cx="293374" cy="1175713"/>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a:solidFill>
                <a:srgbClr val="FFFFFF"/>
              </a:solidFill>
              <a:latin typeface="Segoe UI"/>
            </a:endParaRPr>
          </a:p>
        </p:txBody>
      </p:sp>
      <p:grpSp>
        <p:nvGrpSpPr>
          <p:cNvPr id="63" name="Group 62"/>
          <p:cNvGrpSpPr/>
          <p:nvPr/>
        </p:nvGrpSpPr>
        <p:grpSpPr>
          <a:xfrm>
            <a:off x="7414204" y="4473571"/>
            <a:ext cx="3681820" cy="303481"/>
            <a:chOff x="7562874" y="4562776"/>
            <a:chExt cx="3755648" cy="309566"/>
          </a:xfrm>
        </p:grpSpPr>
        <p:sp>
          <p:nvSpPr>
            <p:cNvPr id="64" name="TextBox 63"/>
            <p:cNvSpPr txBox="1"/>
            <p:nvPr/>
          </p:nvSpPr>
          <p:spPr>
            <a:xfrm>
              <a:off x="7562874" y="4562776"/>
              <a:ext cx="786832" cy="309566"/>
            </a:xfrm>
            <a:prstGeom prst="rect">
              <a:avLst/>
            </a:prstGeom>
            <a:noFill/>
          </p:spPr>
          <p:txBody>
            <a:bodyPr wrap="none" rtlCol="0">
              <a:spAutoFit/>
            </a:bodyPr>
            <a:lstStyle/>
            <a:p>
              <a:pPr defTabSz="896386">
                <a:defRPr/>
              </a:pPr>
              <a:r>
                <a:rPr lang="en-US" sz="1372" kern="0" dirty="0" err="1">
                  <a:solidFill>
                    <a:srgbClr val="FFFFFF">
                      <a:lumMod val="95000"/>
                    </a:srgbClr>
                  </a:solidFill>
                  <a:latin typeface="Segoe UI"/>
                </a:rPr>
                <a:t>Syscalls</a:t>
              </a:r>
              <a:endParaRPr lang="en-US" sz="1372" kern="0" dirty="0">
                <a:solidFill>
                  <a:srgbClr val="FFFFFF">
                    <a:lumMod val="95000"/>
                  </a:srgbClr>
                </a:solidFill>
                <a:latin typeface="Segoe UI"/>
              </a:endParaRPr>
            </a:p>
          </p:txBody>
        </p:sp>
        <p:grpSp>
          <p:nvGrpSpPr>
            <p:cNvPr id="65" name="Group 64"/>
            <p:cNvGrpSpPr/>
            <p:nvPr/>
          </p:nvGrpSpPr>
          <p:grpSpPr>
            <a:xfrm>
              <a:off x="8356064" y="4563813"/>
              <a:ext cx="2962458" cy="305703"/>
              <a:chOff x="8356064" y="4563810"/>
              <a:chExt cx="2962458" cy="305703"/>
            </a:xfrm>
          </p:grpSpPr>
          <p:sp>
            <p:nvSpPr>
              <p:cNvPr id="66" name="Rectangle 65"/>
              <p:cNvSpPr/>
              <p:nvPr/>
            </p:nvSpPr>
            <p:spPr>
              <a:xfrm>
                <a:off x="835606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algn="ctr" defTabSz="896386">
                  <a:defRPr/>
                </a:pPr>
                <a:r>
                  <a:rPr lang="en-US" sz="980" kern="0" dirty="0">
                    <a:solidFill>
                      <a:srgbClr val="002050"/>
                    </a:solidFill>
                    <a:latin typeface="Segoe UI"/>
                  </a:rPr>
                  <a:t>read</a:t>
                </a:r>
              </a:p>
            </p:txBody>
          </p:sp>
          <p:sp>
            <p:nvSpPr>
              <p:cNvPr id="67" name="Rectangle 66"/>
              <p:cNvSpPr/>
              <p:nvPr/>
            </p:nvSpPr>
            <p:spPr>
              <a:xfrm>
                <a:off x="897614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algn="ctr" defTabSz="896386">
                  <a:defRPr/>
                </a:pPr>
                <a:r>
                  <a:rPr lang="en-US" sz="980" kern="0" dirty="0">
                    <a:solidFill>
                      <a:srgbClr val="002050"/>
                    </a:solidFill>
                    <a:latin typeface="Segoe UI"/>
                  </a:rPr>
                  <a:t>write</a:t>
                </a:r>
              </a:p>
            </p:txBody>
          </p:sp>
          <p:sp>
            <p:nvSpPr>
              <p:cNvPr id="68" name="Rectangle 67"/>
              <p:cNvSpPr/>
              <p:nvPr/>
            </p:nvSpPr>
            <p:spPr>
              <a:xfrm>
                <a:off x="959622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algn="ctr" defTabSz="896386">
                  <a:defRPr/>
                </a:pPr>
                <a:r>
                  <a:rPr lang="en-US" sz="980" kern="0" dirty="0">
                    <a:solidFill>
                      <a:srgbClr val="002050"/>
                    </a:solidFill>
                    <a:latin typeface="Segoe UI"/>
                  </a:rPr>
                  <a:t>open</a:t>
                </a:r>
              </a:p>
            </p:txBody>
          </p:sp>
          <p:sp>
            <p:nvSpPr>
              <p:cNvPr id="69" name="Rectangle 68"/>
              <p:cNvSpPr/>
              <p:nvPr/>
            </p:nvSpPr>
            <p:spPr>
              <a:xfrm>
                <a:off x="1083638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algn="ctr" defTabSz="896386">
                  <a:defRPr/>
                </a:pPr>
                <a:r>
                  <a:rPr lang="en-US" sz="980" kern="0" dirty="0">
                    <a:solidFill>
                      <a:srgbClr val="002050"/>
                    </a:solidFill>
                    <a:latin typeface="Segoe UI"/>
                  </a:rPr>
                  <a:t>…</a:t>
                </a:r>
              </a:p>
            </p:txBody>
          </p:sp>
          <p:sp>
            <p:nvSpPr>
              <p:cNvPr id="70" name="Rectangle 69"/>
              <p:cNvSpPr/>
              <p:nvPr/>
            </p:nvSpPr>
            <p:spPr>
              <a:xfrm>
                <a:off x="10216304" y="4563810"/>
                <a:ext cx="482138" cy="305703"/>
              </a:xfrm>
              <a:prstGeom prst="rect">
                <a:avLst/>
              </a:prstGeom>
              <a:solidFill>
                <a:srgbClr val="D2D2D2">
                  <a:tint val="65000"/>
                </a:srgbClr>
              </a:solidFill>
              <a:ln w="9525" cap="flat" cmpd="sng" algn="ctr">
                <a:solidFill>
                  <a:srgbClr val="D2D2D2"/>
                </a:solidFill>
                <a:prstDash val="solid"/>
              </a:ln>
              <a:effectLst/>
            </p:spPr>
            <p:txBody>
              <a:bodyPr rtlCol="0" anchor="ctr"/>
              <a:lstStyle/>
              <a:p>
                <a:pPr algn="ctr" defTabSz="896386">
                  <a:defRPr/>
                </a:pPr>
                <a:r>
                  <a:rPr lang="en-US" sz="980" kern="0" dirty="0">
                    <a:solidFill>
                      <a:srgbClr val="002050"/>
                    </a:solidFill>
                    <a:latin typeface="Segoe UI"/>
                  </a:rPr>
                  <a:t>fork</a:t>
                </a:r>
              </a:p>
            </p:txBody>
          </p:sp>
        </p:grpSp>
      </p:grpSp>
      <p:sp>
        <p:nvSpPr>
          <p:cNvPr id="71" name="Up-Down Arrow 24"/>
          <p:cNvSpPr/>
          <p:nvPr/>
        </p:nvSpPr>
        <p:spPr>
          <a:xfrm>
            <a:off x="10090146" y="3236306"/>
            <a:ext cx="293374" cy="1175713"/>
          </a:xfrm>
          <a:prstGeom prst="upDownArrow">
            <a:avLst/>
          </a:prstGeom>
          <a:solidFill>
            <a:srgbClr val="00BCF2">
              <a:shade val="80000"/>
              <a:satMod val="180000"/>
            </a:srgb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algn="ctr" defTabSz="896386">
              <a:defRPr/>
            </a:pPr>
            <a:endParaRPr lang="en-US" sz="1765" kern="0">
              <a:solidFill>
                <a:srgbClr val="FFFFFF"/>
              </a:solidFill>
              <a:latin typeface="Segoe UI"/>
            </a:endParaRPr>
          </a:p>
        </p:txBody>
      </p:sp>
    </p:spTree>
    <p:extLst>
      <p:ext uri="{BB962C8B-B14F-4D97-AF65-F5344CB8AC3E}">
        <p14:creationId xmlns:p14="http://schemas.microsoft.com/office/powerpoint/2010/main" val="6415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up)">
                                      <p:cBhvr>
                                        <p:cTn id="26" dur="500"/>
                                        <p:tgtEl>
                                          <p:spTgt spid="59"/>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wipe(up)">
                                      <p:cBhvr>
                                        <p:cTn id="30" dur="500"/>
                                        <p:tgtEl>
                                          <p:spTgt spid="60"/>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up)">
                                      <p:cBhvr>
                                        <p:cTn id="34" dur="500"/>
                                        <p:tgtEl>
                                          <p:spTgt spid="61"/>
                                        </p:tgtEl>
                                      </p:cBhvr>
                                    </p:animEffect>
                                  </p:childTnLst>
                                </p:cTn>
                              </p:par>
                            </p:childTnLst>
                          </p:cTn>
                        </p:par>
                        <p:par>
                          <p:cTn id="35" fill="hold">
                            <p:stCondLst>
                              <p:cond delay="3500"/>
                            </p:stCondLst>
                            <p:childTnLst>
                              <p:par>
                                <p:cTn id="36" presetID="22" presetClass="entr" presetSubtype="1"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up)">
                                      <p:cBhvr>
                                        <p:cTn id="38" dur="500"/>
                                        <p:tgtEl>
                                          <p:spTgt spid="71"/>
                                        </p:tgtEl>
                                      </p:cBhvr>
                                    </p:animEffect>
                                  </p:childTnLst>
                                </p:cTn>
                              </p:par>
                            </p:childTnLst>
                          </p:cTn>
                        </p:par>
                        <p:par>
                          <p:cTn id="39" fill="hold">
                            <p:stCondLst>
                              <p:cond delay="4000"/>
                            </p:stCondLst>
                            <p:childTnLst>
                              <p:par>
                                <p:cTn id="40" presetID="22" presetClass="entr" presetSubtype="1" fill="hold" grpId="0" nodeType="after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up)">
                                      <p:cBhvr>
                                        <p:cTn id="4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uiExpand="1" animBg="1"/>
      <p:bldP spid="53" grpId="0" animBg="1"/>
      <p:bldP spid="54" grpId="0" uiExpand="1" animBg="1"/>
      <p:bldP spid="57" grpId="0" uiExpand="1" animBg="1"/>
      <p:bldP spid="59" grpId="0" animBg="1"/>
      <p:bldP spid="60" grpId="0" animBg="1"/>
      <p:bldP spid="61" grpId="0" animBg="1"/>
      <p:bldP spid="62" grpId="0" animBg="1"/>
      <p:bldP spid="7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works … and what doesn’t?</a:t>
            </a:r>
          </a:p>
        </p:txBody>
      </p:sp>
      <p:sp>
        <p:nvSpPr>
          <p:cNvPr id="6" name="Text Placeholder 5"/>
          <p:cNvSpPr>
            <a:spLocks noGrp="1"/>
          </p:cNvSpPr>
          <p:nvPr>
            <p:ph type="body" sz="quarter" idx="10"/>
          </p:nvPr>
        </p:nvSpPr>
        <p:spPr>
          <a:xfrm>
            <a:off x="269239" y="1189494"/>
            <a:ext cx="11653523" cy="4375032"/>
          </a:xfrm>
        </p:spPr>
        <p:txBody>
          <a:bodyPr/>
          <a:lstStyle/>
          <a:p>
            <a:r>
              <a:rPr lang="en-US" dirty="0"/>
              <a:t>This is a preview of a brand new technology</a:t>
            </a:r>
          </a:p>
          <a:p>
            <a:pPr lvl="1"/>
            <a:r>
              <a:rPr lang="en-US" dirty="0"/>
              <a:t>THERE WILL BE GAPS!</a:t>
            </a:r>
          </a:p>
          <a:p>
            <a:r>
              <a:rPr lang="en-US" dirty="0"/>
              <a:t>Many of your favorite Linux tools Work Well In Testing</a:t>
            </a:r>
          </a:p>
          <a:p>
            <a:pPr lvl="1"/>
            <a:r>
              <a:rPr lang="en-US" dirty="0"/>
              <a:t>Bash, apt-get, Ruby, </a:t>
            </a:r>
            <a:r>
              <a:rPr lang="en-US" dirty="0" err="1"/>
              <a:t>Git</a:t>
            </a:r>
            <a:r>
              <a:rPr lang="en-US" dirty="0"/>
              <a:t>, Python…</a:t>
            </a:r>
          </a:p>
          <a:p>
            <a:r>
              <a:rPr lang="en-US" dirty="0"/>
              <a:t>Known issues</a:t>
            </a:r>
          </a:p>
          <a:p>
            <a:pPr lvl="1"/>
            <a:r>
              <a:rPr lang="en-US" dirty="0"/>
              <a:t>Networking – not working yet!</a:t>
            </a:r>
          </a:p>
          <a:p>
            <a:pPr lvl="1"/>
            <a:r>
              <a:rPr lang="en-US" dirty="0"/>
              <a:t>MySQL has issues</a:t>
            </a:r>
          </a:p>
          <a:p>
            <a:r>
              <a:rPr lang="en-US" dirty="0"/>
              <a:t>We’re working hard to close gaps</a:t>
            </a:r>
          </a:p>
          <a:p>
            <a:pPr lvl="1"/>
            <a:r>
              <a:rPr lang="en-US" dirty="0"/>
              <a:t>MANY scenarios are untested …</a:t>
            </a:r>
          </a:p>
        </p:txBody>
      </p:sp>
      <p:sp>
        <p:nvSpPr>
          <p:cNvPr id="4" name="Freeform 5"/>
          <p:cNvSpPr>
            <a:spLocks noEditPoints="1"/>
          </p:cNvSpPr>
          <p:nvPr/>
        </p:nvSpPr>
        <p:spPr bwMode="auto">
          <a:xfrm>
            <a:off x="9751733" y="4437478"/>
            <a:ext cx="812385" cy="81082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5" name="Freeform 6"/>
          <p:cNvSpPr>
            <a:spLocks noEditPoints="1"/>
          </p:cNvSpPr>
          <p:nvPr/>
        </p:nvSpPr>
        <p:spPr bwMode="auto">
          <a:xfrm>
            <a:off x="8973587" y="5019531"/>
            <a:ext cx="1112750" cy="111430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7" name="Freeform 7"/>
          <p:cNvSpPr>
            <a:spLocks noEditPoints="1"/>
          </p:cNvSpPr>
          <p:nvPr/>
        </p:nvSpPr>
        <p:spPr bwMode="auto">
          <a:xfrm>
            <a:off x="10299549" y="4698935"/>
            <a:ext cx="1623214" cy="162632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2" name="TextBox 1"/>
          <p:cNvSpPr txBox="1"/>
          <p:nvPr/>
        </p:nvSpPr>
        <p:spPr>
          <a:xfrm>
            <a:off x="1636643" y="1391478"/>
            <a:ext cx="1967948" cy="808383"/>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8" name="Title 16"/>
          <p:cNvSpPr txBox="1">
            <a:spLocks/>
          </p:cNvSpPr>
          <p:nvPr/>
        </p:nvSpPr>
        <p:spPr>
          <a:xfrm>
            <a:off x="266923" y="289193"/>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What works … and what </a:t>
            </a:r>
            <a:r>
              <a:rPr lang="en-US" b="1" dirty="0">
                <a:solidFill>
                  <a:srgbClr val="FF0000"/>
                </a:solidFill>
              </a:rPr>
              <a:t>didn’t</a:t>
            </a:r>
            <a:r>
              <a:rPr lang="en-US" dirty="0"/>
              <a:t>?</a:t>
            </a:r>
          </a:p>
        </p:txBody>
      </p:sp>
    </p:spTree>
    <p:extLst>
      <p:ext uri="{BB962C8B-B14F-4D97-AF65-F5344CB8AC3E}">
        <p14:creationId xmlns:p14="http://schemas.microsoft.com/office/powerpoint/2010/main" val="70873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Resultado de imagen de windows 10 creators updat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244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What’s new in Windows 10 Creators Update </a:t>
            </a:r>
          </a:p>
        </p:txBody>
      </p:sp>
      <p:sp>
        <p:nvSpPr>
          <p:cNvPr id="6" name="Text Placeholder 5"/>
          <p:cNvSpPr>
            <a:spLocks noGrp="1"/>
          </p:cNvSpPr>
          <p:nvPr>
            <p:ph type="body" sz="quarter" idx="10"/>
          </p:nvPr>
        </p:nvSpPr>
        <p:spPr>
          <a:xfrm>
            <a:off x="269239" y="1189494"/>
            <a:ext cx="11653523" cy="5313506"/>
          </a:xfrm>
        </p:spPr>
        <p:txBody>
          <a:bodyPr/>
          <a:lstStyle/>
          <a:p>
            <a:r>
              <a:rPr lang="en-US" dirty="0"/>
              <a:t>Ubuntu 16.04 support</a:t>
            </a:r>
          </a:p>
          <a:p>
            <a:r>
              <a:rPr lang="en-US" dirty="0"/>
              <a:t>More compatibility</a:t>
            </a:r>
          </a:p>
          <a:p>
            <a:pPr lvl="1"/>
            <a:r>
              <a:rPr lang="en-US" dirty="0"/>
              <a:t>Core tools, Shells, Dev tools, Languages &amp; platforms, Systems &amp; Services…</a:t>
            </a:r>
          </a:p>
          <a:p>
            <a:r>
              <a:rPr lang="en-US" dirty="0"/>
              <a:t>Network improvements</a:t>
            </a:r>
          </a:p>
          <a:p>
            <a:pPr lvl="1"/>
            <a:r>
              <a:rPr lang="en-US" dirty="0" err="1"/>
              <a:t>Ifconfig</a:t>
            </a:r>
            <a:r>
              <a:rPr lang="en-US" dirty="0"/>
              <a:t>, network connection enumeration, ping, </a:t>
            </a:r>
            <a:r>
              <a:rPr lang="en-US" dirty="0" err="1"/>
              <a:t>icmp</a:t>
            </a:r>
            <a:r>
              <a:rPr lang="en-US" dirty="0"/>
              <a:t>…</a:t>
            </a:r>
          </a:p>
          <a:p>
            <a:r>
              <a:rPr lang="en-US" dirty="0"/>
              <a:t>File system improvements</a:t>
            </a:r>
          </a:p>
          <a:p>
            <a:pPr lvl="1"/>
            <a:r>
              <a:rPr lang="en-US" dirty="0" err="1"/>
              <a:t>Inotify</a:t>
            </a:r>
            <a:r>
              <a:rPr lang="en-US" dirty="0"/>
              <a:t>…</a:t>
            </a:r>
          </a:p>
          <a:p>
            <a:pPr lvl="1"/>
            <a:r>
              <a:rPr lang="en-US" sz="3921" dirty="0">
                <a:solidFill>
                  <a:srgbClr val="0078D7"/>
                </a:solidFill>
                <a:latin typeface="+mj-lt"/>
              </a:rPr>
              <a:t>More improvements</a:t>
            </a:r>
          </a:p>
          <a:p>
            <a:pPr lvl="1"/>
            <a:r>
              <a:rPr lang="en-US" dirty="0">
                <a:hlinkClick r:id="rId3"/>
              </a:rPr>
              <a:t>https://blogs.msdn.microsoft.com/commandline/2017/04/11/windows-10-creators-update-whats-new-in-bashwsl-windows-console/</a:t>
            </a:r>
            <a:r>
              <a:rPr lang="en-US" dirty="0"/>
              <a:t> </a:t>
            </a:r>
          </a:p>
          <a:p>
            <a:pPr lvl="1"/>
            <a:endParaRPr lang="en-US" dirty="0"/>
          </a:p>
        </p:txBody>
      </p:sp>
    </p:spTree>
    <p:extLst>
      <p:ext uri="{BB962C8B-B14F-4D97-AF65-F5344CB8AC3E}">
        <p14:creationId xmlns:p14="http://schemas.microsoft.com/office/powerpoint/2010/main" val="1848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Community</a:t>
            </a:r>
          </a:p>
        </p:txBody>
      </p:sp>
      <p:sp>
        <p:nvSpPr>
          <p:cNvPr id="6" name="Text Placeholder 5"/>
          <p:cNvSpPr>
            <a:spLocks noGrp="1"/>
          </p:cNvSpPr>
          <p:nvPr>
            <p:ph type="body" sz="quarter" idx="10"/>
          </p:nvPr>
        </p:nvSpPr>
        <p:spPr>
          <a:xfrm>
            <a:off x="269240" y="1189495"/>
            <a:ext cx="7171398" cy="4317913"/>
          </a:xfrm>
        </p:spPr>
        <p:txBody>
          <a:bodyPr/>
          <a:lstStyle/>
          <a:p>
            <a:r>
              <a:rPr lang="en-US" dirty="0"/>
              <a:t>More info</a:t>
            </a:r>
          </a:p>
          <a:p>
            <a:pPr lvl="1"/>
            <a:r>
              <a:rPr lang="en-US" dirty="0">
                <a:hlinkClick r:id="rId3"/>
              </a:rPr>
              <a:t>https://blogs.msdn.microsoft.com/wsl/</a:t>
            </a:r>
            <a:endParaRPr lang="en-US" dirty="0"/>
          </a:p>
          <a:p>
            <a:r>
              <a:rPr lang="en-US" dirty="0"/>
              <a:t>Documentation</a:t>
            </a:r>
          </a:p>
          <a:p>
            <a:pPr lvl="1"/>
            <a:r>
              <a:rPr lang="en-US" dirty="0">
                <a:hlinkClick r:id="rId4"/>
              </a:rPr>
              <a:t>https://msdn.microsoft.com/commandline/wsl/about</a:t>
            </a:r>
            <a:r>
              <a:rPr lang="en-US" dirty="0"/>
              <a:t> </a:t>
            </a:r>
          </a:p>
          <a:p>
            <a:r>
              <a:rPr lang="en-US" dirty="0" err="1"/>
              <a:t>UserVoice</a:t>
            </a:r>
            <a:r>
              <a:rPr lang="en-US" dirty="0"/>
              <a:t> (Ideas &amp; asks)</a:t>
            </a:r>
          </a:p>
          <a:p>
            <a:pPr lvl="1"/>
            <a:r>
              <a:rPr lang="en-US" dirty="0">
                <a:hlinkClick r:id="rId5"/>
              </a:rPr>
              <a:t>https://wpdev.uservoice.com/forums/266908-command-prompt/filters/top</a:t>
            </a:r>
            <a:r>
              <a:rPr lang="en-US" dirty="0"/>
              <a:t> </a:t>
            </a:r>
          </a:p>
          <a:p>
            <a:r>
              <a:rPr lang="en-US" dirty="0"/>
              <a:t>Feedback</a:t>
            </a:r>
          </a:p>
          <a:p>
            <a:pPr lvl="1"/>
            <a:r>
              <a:rPr lang="en-US" dirty="0">
                <a:hlinkClick r:id="rId6"/>
              </a:rPr>
              <a:t>https://github.com/Microsoft/BashOnWindows/issues</a:t>
            </a:r>
            <a:r>
              <a:rPr lang="en-US" dirty="0"/>
              <a:t> </a:t>
            </a:r>
          </a:p>
        </p:txBody>
      </p:sp>
      <p:grpSp>
        <p:nvGrpSpPr>
          <p:cNvPr id="10" name="Group 9"/>
          <p:cNvGrpSpPr/>
          <p:nvPr/>
        </p:nvGrpSpPr>
        <p:grpSpPr>
          <a:xfrm>
            <a:off x="7590042" y="2457874"/>
            <a:ext cx="3891038" cy="3829574"/>
            <a:chOff x="3773176" y="1038697"/>
            <a:chExt cx="4890122" cy="4917131"/>
          </a:xfrm>
        </p:grpSpPr>
        <p:pic>
          <p:nvPicPr>
            <p:cNvPr id="11" name="Picture 10"/>
            <p:cNvPicPr>
              <a:picLocks noChangeAspect="1"/>
            </p:cNvPicPr>
            <p:nvPr/>
          </p:nvPicPr>
          <p:blipFill>
            <a:blip r:embed="rId7"/>
            <a:stretch>
              <a:fillRect/>
            </a:stretch>
          </p:blipFill>
          <p:spPr>
            <a:xfrm>
              <a:off x="3773176" y="1038697"/>
              <a:ext cx="4890122" cy="2816220"/>
            </a:xfrm>
            <a:prstGeom prst="rect">
              <a:avLst/>
            </a:prstGeom>
          </p:spPr>
        </p:pic>
        <p:pic>
          <p:nvPicPr>
            <p:cNvPr id="12" name="Picture 11"/>
            <p:cNvPicPr>
              <a:picLocks noChangeAspect="1"/>
            </p:cNvPicPr>
            <p:nvPr/>
          </p:nvPicPr>
          <p:blipFill>
            <a:blip r:embed="rId8"/>
            <a:stretch>
              <a:fillRect/>
            </a:stretch>
          </p:blipFill>
          <p:spPr>
            <a:xfrm>
              <a:off x="4613026" y="3874821"/>
              <a:ext cx="548617" cy="2071503"/>
            </a:xfrm>
            <a:prstGeom prst="rect">
              <a:avLst/>
            </a:prstGeom>
          </p:spPr>
        </p:pic>
        <p:pic>
          <p:nvPicPr>
            <p:cNvPr id="13" name="Picture 12"/>
            <p:cNvPicPr>
              <a:picLocks noChangeAspect="1"/>
            </p:cNvPicPr>
            <p:nvPr/>
          </p:nvPicPr>
          <p:blipFill>
            <a:blip r:embed="rId9"/>
            <a:stretch>
              <a:fillRect/>
            </a:stretch>
          </p:blipFill>
          <p:spPr>
            <a:xfrm>
              <a:off x="6017255" y="3874821"/>
              <a:ext cx="534582" cy="2071504"/>
            </a:xfrm>
            <a:prstGeom prst="rect">
              <a:avLst/>
            </a:prstGeom>
          </p:spPr>
        </p:pic>
        <p:pic>
          <p:nvPicPr>
            <p:cNvPr id="14" name="Picture 13"/>
            <p:cNvPicPr>
              <a:picLocks noChangeAspect="1"/>
            </p:cNvPicPr>
            <p:nvPr/>
          </p:nvPicPr>
          <p:blipFill>
            <a:blip r:embed="rId10"/>
            <a:stretch>
              <a:fillRect/>
            </a:stretch>
          </p:blipFill>
          <p:spPr>
            <a:xfrm>
              <a:off x="7423271" y="3874822"/>
              <a:ext cx="544116" cy="2081006"/>
            </a:xfrm>
            <a:prstGeom prst="rect">
              <a:avLst/>
            </a:prstGeom>
          </p:spPr>
        </p:pic>
      </p:grpSp>
    </p:spTree>
    <p:extLst>
      <p:ext uri="{BB962C8B-B14F-4D97-AF65-F5344CB8AC3E}">
        <p14:creationId xmlns:p14="http://schemas.microsoft.com/office/powerpoint/2010/main" val="134757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184730" y="2788403"/>
            <a:ext cx="9841396" cy="1098762"/>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algn="ctr">
              <a:defRPr/>
            </a:pPr>
            <a:r>
              <a:rPr lang="en-US" sz="7200" dirty="0">
                <a:solidFill>
                  <a:srgbClr val="FFFFFF"/>
                </a:solidFill>
                <a:latin typeface="Segoe UI Semilight" panose="020B0402040204020203" pitchFamily="34" charset="0"/>
                <a:cs typeface="Segoe UI Semilight" panose="020B0402040204020203" pitchFamily="34" charset="0"/>
              </a:rPr>
              <a:t>PowerShell on Linux</a:t>
            </a:r>
            <a:endParaRPr kumimoji="0" lang="en-US" sz="7200" b="0" i="0" u="none" strike="noStrike" kern="1200" cap="none" spc="-10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87736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Diego Martínez</a:t>
            </a:r>
          </a:p>
        </p:txBody>
      </p:sp>
      <p:sp>
        <p:nvSpPr>
          <p:cNvPr id="6" name="Text Placeholder 5"/>
          <p:cNvSpPr>
            <a:spLocks noGrp="1"/>
          </p:cNvSpPr>
          <p:nvPr>
            <p:ph type="body" sz="quarter" idx="10"/>
          </p:nvPr>
        </p:nvSpPr>
        <p:spPr>
          <a:xfrm>
            <a:off x="4228448" y="1189495"/>
            <a:ext cx="7694314" cy="3714543"/>
          </a:xfrm>
        </p:spPr>
        <p:txBody>
          <a:bodyPr/>
          <a:lstStyle/>
          <a:p>
            <a:r>
              <a:rPr lang="en-US" dirty="0"/>
              <a:t>Technical Evangelist</a:t>
            </a:r>
          </a:p>
          <a:p>
            <a:pPr lvl="1"/>
            <a:r>
              <a:rPr lang="en-US" dirty="0"/>
              <a:t>Developer </a:t>
            </a:r>
            <a:r>
              <a:rPr lang="en-US" dirty="0" err="1"/>
              <a:t>eXperience</a:t>
            </a:r>
            <a:r>
              <a:rPr lang="en-US" dirty="0"/>
              <a:t> @ Microsoft</a:t>
            </a:r>
          </a:p>
          <a:p>
            <a:pPr lvl="1"/>
            <a:r>
              <a:rPr lang="en-US" dirty="0"/>
              <a:t>OSS, DevOps, Cloud and Infrastructure</a:t>
            </a:r>
          </a:p>
          <a:p>
            <a:pPr lvl="1"/>
            <a:r>
              <a:rPr lang="en-US" dirty="0"/>
              <a:t>Academic</a:t>
            </a:r>
          </a:p>
          <a:p>
            <a:pPr lvl="1"/>
            <a:endParaRPr lang="en-US" sz="3921" dirty="0">
              <a:solidFill>
                <a:srgbClr val="0078D7"/>
              </a:solidFill>
              <a:latin typeface="+mj-lt"/>
            </a:endParaRPr>
          </a:p>
          <a:p>
            <a:pPr lvl="1"/>
            <a:r>
              <a:rPr lang="en-US" sz="3921" dirty="0">
                <a:solidFill>
                  <a:srgbClr val="0078D7"/>
                </a:solidFill>
                <a:latin typeface="+mj-lt"/>
              </a:rPr>
              <a:t>Contact</a:t>
            </a:r>
          </a:p>
          <a:p>
            <a:pPr lvl="1"/>
            <a:r>
              <a:rPr lang="en-US" dirty="0"/>
              <a:t>diego.martinez@microsoft.com</a:t>
            </a:r>
          </a:p>
          <a:p>
            <a:pPr lvl="1"/>
            <a:r>
              <a:rPr lang="en-US" dirty="0"/>
              <a:t>@</a:t>
            </a:r>
            <a:r>
              <a:rPr lang="en-US" dirty="0" err="1"/>
              <a:t>diegomrtnzg</a:t>
            </a:r>
            <a:endParaRPr lang="en-US" dirty="0"/>
          </a:p>
        </p:txBody>
      </p:sp>
      <p:pic>
        <p:nvPicPr>
          <p:cNvPr id="5" name="Picture Placeholder 4"/>
          <p:cNvPicPr>
            <a:picLocks noChangeAspect="1"/>
          </p:cNvPicPr>
          <p:nvPr/>
        </p:nvPicPr>
        <p:blipFill>
          <a:blip r:embed="rId3"/>
          <a:stretch>
            <a:fillRect/>
          </a:stretch>
        </p:blipFill>
        <p:spPr>
          <a:xfrm>
            <a:off x="274639" y="1585051"/>
            <a:ext cx="3657600" cy="3657600"/>
          </a:xfrm>
          <a:prstGeom prst="ellipse">
            <a:avLst/>
          </a:prstGeom>
        </p:spPr>
      </p:pic>
    </p:spTree>
    <p:extLst>
      <p:ext uri="{BB962C8B-B14F-4D97-AF65-F5344CB8AC3E}">
        <p14:creationId xmlns:p14="http://schemas.microsoft.com/office/powerpoint/2010/main" val="2803890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PowerShell?</a:t>
            </a:r>
          </a:p>
        </p:txBody>
      </p:sp>
      <p:sp>
        <p:nvSpPr>
          <p:cNvPr id="6" name="Text Placeholder 5"/>
          <p:cNvSpPr>
            <a:spLocks noGrp="1"/>
          </p:cNvSpPr>
          <p:nvPr>
            <p:ph type="body" sz="quarter" idx="10"/>
          </p:nvPr>
        </p:nvSpPr>
        <p:spPr>
          <a:xfrm>
            <a:off x="269239" y="1189495"/>
            <a:ext cx="11653523" cy="1870703"/>
          </a:xfrm>
        </p:spPr>
        <p:txBody>
          <a:bodyPr/>
          <a:lstStyle/>
          <a:p>
            <a:r>
              <a:rPr lang="en-US" dirty="0"/>
              <a:t>Task-based command-line shell and scripting language built on the .NET Framework.</a:t>
            </a:r>
          </a:p>
          <a:p>
            <a:pPr lvl="1"/>
            <a:r>
              <a:rPr lang="en-US" dirty="0"/>
              <a:t>Help IT professionals control and automate the administration of Windows (</a:t>
            </a:r>
            <a:r>
              <a:rPr lang="en-US" b="1" dirty="0"/>
              <a:t>and now Linux</a:t>
            </a:r>
            <a:r>
              <a:rPr lang="en-US" dirty="0"/>
              <a:t>) and the apps that run on them</a:t>
            </a:r>
          </a:p>
        </p:txBody>
      </p:sp>
      <p:pic>
        <p:nvPicPr>
          <p:cNvPr id="1026" name="Picture 2" descr="Resultado de imagen de powersh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458" y="3095899"/>
            <a:ext cx="5103085" cy="3339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1189495"/>
            <a:ext cx="8590737" cy="4918139"/>
          </a:xfrm>
        </p:spPr>
        <p:txBody>
          <a:bodyPr/>
          <a:lstStyle/>
          <a:p>
            <a:r>
              <a:rPr lang="en-US" dirty="0"/>
              <a:t>PowerShell is built on .NET</a:t>
            </a:r>
          </a:p>
          <a:p>
            <a:pPr lvl="1"/>
            <a:r>
              <a:rPr lang="en-US" dirty="0"/>
              <a:t>You can only use in Windows</a:t>
            </a:r>
          </a:p>
          <a:p>
            <a:r>
              <a:rPr lang="en-US" dirty="0"/>
              <a:t>.NET Core change the scenario</a:t>
            </a:r>
          </a:p>
          <a:p>
            <a:pPr lvl="1"/>
            <a:r>
              <a:rPr lang="en-US" dirty="0"/>
              <a:t>We port it to Linux (alpha version)</a:t>
            </a:r>
          </a:p>
          <a:p>
            <a:r>
              <a:rPr lang="en-US" dirty="0"/>
              <a:t>Same tool to manage everything from anywhere</a:t>
            </a:r>
          </a:p>
          <a:p>
            <a:pPr lvl="1"/>
            <a:r>
              <a:rPr lang="en-US" dirty="0"/>
              <a:t>Windows + Linux + new users can use:</a:t>
            </a:r>
          </a:p>
          <a:p>
            <a:pPr marL="336145" lvl="1" indent="-336145">
              <a:buFont typeface="Arial" panose="020B0604020202020204" pitchFamily="34" charset="0"/>
              <a:buChar char="•"/>
            </a:pPr>
            <a:r>
              <a:rPr lang="en-US" dirty="0"/>
              <a:t>Interactive scripting language</a:t>
            </a:r>
          </a:p>
          <a:p>
            <a:pPr marL="336145" lvl="1" indent="-336145">
              <a:buFont typeface="Arial" panose="020B0604020202020204" pitchFamily="34" charset="0"/>
              <a:buChar char="•"/>
            </a:pPr>
            <a:r>
              <a:rPr lang="en-US" dirty="0"/>
              <a:t>Heterogeneous automation</a:t>
            </a:r>
          </a:p>
          <a:p>
            <a:pPr marL="336145" lvl="1" indent="-336145">
              <a:buFont typeface="Arial" panose="020B0604020202020204" pitchFamily="34" charset="0"/>
              <a:buChar char="•"/>
            </a:pPr>
            <a:r>
              <a:rPr lang="en-US" dirty="0"/>
              <a:t>Configuration management</a:t>
            </a:r>
          </a:p>
          <a:p>
            <a:pPr marL="336145" lvl="1" indent="-336145">
              <a:buFont typeface="Arial" panose="020B0604020202020204" pitchFamily="34" charset="0"/>
              <a:buChar char="•"/>
            </a:pPr>
            <a:r>
              <a:rPr lang="en-US" dirty="0"/>
              <a:t>Interoperates with other tools</a:t>
            </a:r>
          </a:p>
        </p:txBody>
      </p:sp>
      <p:sp>
        <p:nvSpPr>
          <p:cNvPr id="17" name="Title 16"/>
          <p:cNvSpPr>
            <a:spLocks noGrp="1"/>
          </p:cNvSpPr>
          <p:nvPr>
            <p:ph type="title"/>
          </p:nvPr>
        </p:nvSpPr>
        <p:spPr/>
        <p:txBody>
          <a:bodyPr/>
          <a:lstStyle/>
          <a:p>
            <a:r>
              <a:rPr lang="en-US" dirty="0"/>
              <a:t>What is the PowerShell journey?</a:t>
            </a:r>
          </a:p>
        </p:txBody>
      </p:sp>
      <p:pic>
        <p:nvPicPr>
          <p:cNvPr id="10" name="Picture 9"/>
          <p:cNvPicPr>
            <a:picLocks noChangeAspect="1"/>
          </p:cNvPicPr>
          <p:nvPr/>
        </p:nvPicPr>
        <p:blipFill>
          <a:blip r:embed="rId3"/>
          <a:stretch>
            <a:fillRect/>
          </a:stretch>
        </p:blipFill>
        <p:spPr>
          <a:xfrm>
            <a:off x="7888850" y="1329630"/>
            <a:ext cx="5527884" cy="5527884"/>
          </a:xfrm>
          <a:prstGeom prst="rect">
            <a:avLst/>
          </a:prstGeom>
        </p:spPr>
      </p:pic>
    </p:spTree>
    <p:extLst>
      <p:ext uri="{BB962C8B-B14F-4D97-AF65-F5344CB8AC3E}">
        <p14:creationId xmlns:p14="http://schemas.microsoft.com/office/powerpoint/2010/main" val="124011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fade">
                                      <p:cBhvr>
                                        <p:cTn id="29" dur="500"/>
                                        <p:tgtEl>
                                          <p:spTgt spid="6">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Effect transition="in" filter="fade">
                                      <p:cBhvr>
                                        <p:cTn id="35" dur="500"/>
                                        <p:tgtEl>
                                          <p:spTgt spid="6">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9" end="9"/>
                                            </p:txEl>
                                          </p:spTgt>
                                        </p:tgtEl>
                                        <p:attrNameLst>
                                          <p:attrName>style.visibility</p:attrName>
                                        </p:attrNameLst>
                                      </p:cBhvr>
                                      <p:to>
                                        <p:strVal val="visible"/>
                                      </p:to>
                                    </p:set>
                                    <p:animEffect transition="in" filter="fade">
                                      <p:cBhvr>
                                        <p:cTn id="38"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2184498"/>
          </a:xfrm>
        </p:spPr>
        <p:txBody>
          <a:bodyPr/>
          <a:lstStyle/>
          <a:p>
            <a:pPr marL="0" indent="0">
              <a:buNone/>
            </a:pPr>
            <a:r>
              <a:rPr lang="en-US" dirty="0"/>
              <a:t>PowerShell Editor Services</a:t>
            </a:r>
          </a:p>
          <a:p>
            <a:pPr lvl="1"/>
            <a:r>
              <a:rPr lang="en-US" dirty="0"/>
              <a:t>You can choose your editor: VS Code, Sublime…</a:t>
            </a:r>
          </a:p>
          <a:p>
            <a:pPr marL="0" indent="0">
              <a:buNone/>
            </a:pPr>
            <a:r>
              <a:rPr lang="en-US" dirty="0"/>
              <a:t>Coming soon: </a:t>
            </a:r>
            <a:r>
              <a:rPr lang="en-US" dirty="0" err="1"/>
              <a:t>OpenSSH</a:t>
            </a:r>
            <a:r>
              <a:rPr lang="en-US" dirty="0"/>
              <a:t> as a native transport</a:t>
            </a:r>
          </a:p>
          <a:p>
            <a:pPr lvl="1"/>
            <a:r>
              <a:rPr lang="en-US" dirty="0"/>
              <a:t>You can choose SSH or WINRM as a transport</a:t>
            </a:r>
          </a:p>
        </p:txBody>
      </p:sp>
      <p:sp>
        <p:nvSpPr>
          <p:cNvPr id="2" name="Title 1"/>
          <p:cNvSpPr>
            <a:spLocks noGrp="1"/>
          </p:cNvSpPr>
          <p:nvPr>
            <p:ph type="title"/>
          </p:nvPr>
        </p:nvSpPr>
        <p:spPr/>
        <p:txBody>
          <a:bodyPr/>
          <a:lstStyle/>
          <a:p>
            <a:r>
              <a:rPr lang="en-US" dirty="0"/>
              <a:t>Is it the same PowerShell?</a:t>
            </a:r>
            <a:br>
              <a:rPr lang="en-US" dirty="0"/>
            </a:br>
            <a:r>
              <a:rPr lang="en-US" sz="3921" dirty="0">
                <a:gradFill>
                  <a:gsLst>
                    <a:gs pos="0">
                      <a:schemeClr val="tx2"/>
                    </a:gs>
                    <a:gs pos="100000">
                      <a:schemeClr val="tx2"/>
                    </a:gs>
                  </a:gsLst>
                  <a:lin ang="5400000" scaled="0"/>
                </a:gradFill>
              </a:rPr>
              <a:t>No, we add some changes</a:t>
            </a:r>
          </a:p>
        </p:txBody>
      </p:sp>
    </p:spTree>
    <p:extLst>
      <p:ext uri="{BB962C8B-B14F-4D97-AF65-F5344CB8AC3E}">
        <p14:creationId xmlns:p14="http://schemas.microsoft.com/office/powerpoint/2010/main" val="12419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7" name="Text Placeholder 6"/>
          <p:cNvSpPr>
            <a:spLocks noGrp="1"/>
          </p:cNvSpPr>
          <p:nvPr>
            <p:ph type="body" sz="quarter" idx="13"/>
          </p:nvPr>
        </p:nvSpPr>
        <p:spPr>
          <a:xfrm>
            <a:off x="3245883" y="4125259"/>
            <a:ext cx="5636260" cy="664797"/>
          </a:xfrm>
        </p:spPr>
        <p:txBody>
          <a:bodyPr/>
          <a:lstStyle/>
          <a:p>
            <a:r>
              <a:rPr lang="en-US" dirty="0"/>
              <a:t>PowerShell on Linux</a:t>
            </a:r>
          </a:p>
        </p:txBody>
      </p:sp>
    </p:spTree>
    <p:extLst>
      <p:ext uri="{BB962C8B-B14F-4D97-AF65-F5344CB8AC3E}">
        <p14:creationId xmlns:p14="http://schemas.microsoft.com/office/powerpoint/2010/main" val="30740371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PowerShell DSC for Linux</a:t>
            </a:r>
          </a:p>
        </p:txBody>
      </p:sp>
      <p:sp>
        <p:nvSpPr>
          <p:cNvPr id="6" name="Text Placeholder 5"/>
          <p:cNvSpPr>
            <a:spLocks noGrp="1"/>
          </p:cNvSpPr>
          <p:nvPr>
            <p:ph type="body" sz="quarter" idx="10"/>
          </p:nvPr>
        </p:nvSpPr>
        <p:spPr>
          <a:xfrm>
            <a:off x="269239" y="1189495"/>
            <a:ext cx="11653523" cy="3711234"/>
          </a:xfrm>
        </p:spPr>
        <p:txBody>
          <a:bodyPr/>
          <a:lstStyle/>
          <a:p>
            <a:r>
              <a:rPr lang="en-US" dirty="0"/>
              <a:t>Configuration management platform</a:t>
            </a:r>
          </a:p>
          <a:p>
            <a:pPr lvl="1"/>
            <a:r>
              <a:rPr lang="en-US" dirty="0"/>
              <a:t>Extend PowerShell functionality</a:t>
            </a:r>
          </a:p>
          <a:p>
            <a:pPr lvl="1"/>
            <a:r>
              <a:rPr lang="en-US" dirty="0"/>
              <a:t>Deploy and manage configuration data for software services and their environment</a:t>
            </a:r>
          </a:p>
          <a:p>
            <a:r>
              <a:rPr lang="en-US" dirty="0"/>
              <a:t>Features </a:t>
            </a:r>
          </a:p>
          <a:p>
            <a:pPr lvl="1"/>
            <a:r>
              <a:rPr lang="en-US" dirty="0"/>
              <a:t>Server SO</a:t>
            </a:r>
          </a:p>
          <a:p>
            <a:pPr lvl="1"/>
            <a:r>
              <a:rPr lang="en-US" dirty="0"/>
              <a:t>Built-In resources: </a:t>
            </a:r>
            <a:r>
              <a:rPr lang="en-US" dirty="0" err="1"/>
              <a:t>nxArchive</a:t>
            </a:r>
            <a:r>
              <a:rPr lang="en-US" dirty="0"/>
              <a:t>, </a:t>
            </a:r>
            <a:r>
              <a:rPr lang="en-US" dirty="0" err="1"/>
              <a:t>nxEnviroment</a:t>
            </a:r>
            <a:r>
              <a:rPr lang="en-US" dirty="0"/>
              <a:t>, </a:t>
            </a:r>
            <a:r>
              <a:rPr lang="en-US" dirty="0" err="1"/>
              <a:t>nxFile</a:t>
            </a:r>
            <a:r>
              <a:rPr lang="en-US" dirty="0"/>
              <a:t>, </a:t>
            </a:r>
            <a:r>
              <a:rPr lang="en-US" dirty="0" err="1"/>
              <a:t>nxGourp</a:t>
            </a:r>
            <a:r>
              <a:rPr lang="en-US" dirty="0"/>
              <a:t>, </a:t>
            </a:r>
            <a:r>
              <a:rPr lang="en-US" dirty="0" err="1"/>
              <a:t>nxScript</a:t>
            </a:r>
            <a:r>
              <a:rPr lang="en-US" dirty="0"/>
              <a:t>, </a:t>
            </a:r>
            <a:r>
              <a:rPr lang="en-US" dirty="0" err="1"/>
              <a:t>nxUsers</a:t>
            </a:r>
            <a:r>
              <a:rPr lang="en-US" dirty="0"/>
              <a:t>…</a:t>
            </a:r>
          </a:p>
          <a:p>
            <a:pPr lvl="1"/>
            <a:r>
              <a:rPr lang="en-US" dirty="0"/>
              <a:t>Distributing configurations modes: Push (WS-Man) and Pull (HTTP/HTTPS)</a:t>
            </a:r>
          </a:p>
          <a:p>
            <a:pPr lvl="1"/>
            <a:r>
              <a:rPr lang="en-US" dirty="0"/>
              <a:t>Protection against configuration drift</a:t>
            </a:r>
          </a:p>
          <a:p>
            <a:pPr lvl="1"/>
            <a:endParaRPr lang="en-US" dirty="0"/>
          </a:p>
        </p:txBody>
      </p:sp>
    </p:spTree>
    <p:extLst>
      <p:ext uri="{BB962C8B-B14F-4D97-AF65-F5344CB8AC3E}">
        <p14:creationId xmlns:p14="http://schemas.microsoft.com/office/powerpoint/2010/main" val="79844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PowerShell + OMS</a:t>
            </a:r>
          </a:p>
        </p:txBody>
      </p:sp>
      <p:sp>
        <p:nvSpPr>
          <p:cNvPr id="6" name="Text Placeholder 5"/>
          <p:cNvSpPr>
            <a:spLocks noGrp="1"/>
          </p:cNvSpPr>
          <p:nvPr>
            <p:ph type="body" sz="quarter" idx="10"/>
          </p:nvPr>
        </p:nvSpPr>
        <p:spPr>
          <a:xfrm>
            <a:off x="269239" y="1189495"/>
            <a:ext cx="11653523" cy="2718949"/>
          </a:xfrm>
        </p:spPr>
        <p:txBody>
          <a:bodyPr/>
          <a:lstStyle/>
          <a:p>
            <a:r>
              <a:rPr lang="en-US" dirty="0"/>
              <a:t>Operations Management Suite</a:t>
            </a:r>
          </a:p>
          <a:p>
            <a:pPr lvl="1"/>
            <a:r>
              <a:rPr lang="en-US" dirty="0"/>
              <a:t>Cloud management solution</a:t>
            </a:r>
          </a:p>
          <a:p>
            <a:pPr lvl="1"/>
            <a:r>
              <a:rPr lang="en-US" dirty="0"/>
              <a:t>Visibility and control applications and workloads across cloud and on-premise</a:t>
            </a:r>
          </a:p>
          <a:p>
            <a:r>
              <a:rPr lang="en-US" dirty="0"/>
              <a:t>OMS Automation</a:t>
            </a:r>
          </a:p>
          <a:p>
            <a:pPr lvl="1"/>
            <a:r>
              <a:rPr lang="en-US" dirty="0"/>
              <a:t>Highly available and scalable management service</a:t>
            </a:r>
          </a:p>
          <a:p>
            <a:pPr lvl="1"/>
            <a:r>
              <a:rPr lang="en-US" dirty="0"/>
              <a:t>PowerShell + PowerShell DSC</a:t>
            </a:r>
          </a:p>
        </p:txBody>
      </p:sp>
      <p:pic>
        <p:nvPicPr>
          <p:cNvPr id="4" name="Picture 3"/>
          <p:cNvPicPr>
            <a:picLocks noChangeAspect="1"/>
          </p:cNvPicPr>
          <p:nvPr/>
        </p:nvPicPr>
        <p:blipFill>
          <a:blip r:embed="rId3"/>
          <a:stretch>
            <a:fillRect/>
          </a:stretch>
        </p:blipFill>
        <p:spPr>
          <a:xfrm>
            <a:off x="7871939" y="838777"/>
            <a:ext cx="1510952" cy="992596"/>
          </a:xfrm>
          <a:prstGeom prst="rect">
            <a:avLst/>
          </a:prstGeom>
        </p:spPr>
      </p:pic>
      <p:pic>
        <p:nvPicPr>
          <p:cNvPr id="5" name="Picture 4"/>
          <p:cNvPicPr>
            <a:picLocks noChangeAspect="1"/>
          </p:cNvPicPr>
          <p:nvPr/>
        </p:nvPicPr>
        <p:blipFill>
          <a:blip r:embed="rId3"/>
          <a:stretch>
            <a:fillRect/>
          </a:stretch>
        </p:blipFill>
        <p:spPr>
          <a:xfrm>
            <a:off x="9382891" y="963832"/>
            <a:ext cx="1872995" cy="1230434"/>
          </a:xfrm>
          <a:prstGeom prst="rect">
            <a:avLst/>
          </a:prstGeom>
        </p:spPr>
      </p:pic>
      <p:sp>
        <p:nvSpPr>
          <p:cNvPr id="7" name="Rectangle 6"/>
          <p:cNvSpPr/>
          <p:nvPr/>
        </p:nvSpPr>
        <p:spPr>
          <a:xfrm>
            <a:off x="9519064" y="1491452"/>
            <a:ext cx="1482909" cy="367477"/>
          </a:xfrm>
          <a:prstGeom prst="rect">
            <a:avLst/>
          </a:prstGeom>
          <a:ln w="19050">
            <a:noFill/>
          </a:ln>
        </p:spPr>
        <p:txBody>
          <a:bodyPr wrap="square">
            <a:spAutoFit/>
          </a:bodyPr>
          <a:lstStyle/>
          <a:p>
            <a:pPr defTabSz="913841">
              <a:lnSpc>
                <a:spcPct val="90000"/>
              </a:lnSpc>
              <a:defRPr/>
            </a:pPr>
            <a:r>
              <a:rPr lang="en-US" sz="2000" spc="-49" dirty="0">
                <a:gradFill>
                  <a:gsLst>
                    <a:gs pos="0">
                      <a:srgbClr val="505050"/>
                    </a:gs>
                    <a:gs pos="100000">
                      <a:srgbClr val="505050"/>
                    </a:gs>
                  </a:gsLst>
                  <a:lin ang="5400000" scaled="1"/>
                </a:gradFill>
                <a:latin typeface="Segoe UI"/>
              </a:rPr>
              <a:t>Azure | AWS </a:t>
            </a:r>
          </a:p>
        </p:txBody>
      </p:sp>
      <p:grpSp>
        <p:nvGrpSpPr>
          <p:cNvPr id="8" name="Group 7"/>
          <p:cNvGrpSpPr/>
          <p:nvPr/>
        </p:nvGrpSpPr>
        <p:grpSpPr>
          <a:xfrm>
            <a:off x="8912016" y="4256549"/>
            <a:ext cx="2820690" cy="1739216"/>
            <a:chOff x="2060880" y="4235111"/>
            <a:chExt cx="3116862" cy="1921834"/>
          </a:xfrm>
        </p:grpSpPr>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0880" y="4235111"/>
              <a:ext cx="940178" cy="1921834"/>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49222" y="4235111"/>
              <a:ext cx="940178" cy="1921834"/>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37564" y="4235111"/>
              <a:ext cx="940178" cy="1921834"/>
            </a:xfrm>
            <a:prstGeom prst="rect">
              <a:avLst/>
            </a:prstGeom>
          </p:spPr>
        </p:pic>
      </p:grpSp>
      <p:sp>
        <p:nvSpPr>
          <p:cNvPr id="12" name="Oval 11"/>
          <p:cNvSpPr/>
          <p:nvPr/>
        </p:nvSpPr>
        <p:spPr bwMode="auto">
          <a:xfrm>
            <a:off x="9307250" y="2321002"/>
            <a:ext cx="2024276" cy="2024276"/>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prstClr val="white"/>
              </a:solidFill>
              <a:latin typeface="Segoe UI Light"/>
              <a:ea typeface="Segoe UI" pitchFamily="34" charset="0"/>
              <a:cs typeface="Segoe UI" pitchFamily="34" charset="0"/>
            </a:endParaRPr>
          </a:p>
        </p:txBody>
      </p:sp>
      <p:sp>
        <p:nvSpPr>
          <p:cNvPr id="13" name="Oval 12"/>
          <p:cNvSpPr/>
          <p:nvPr/>
        </p:nvSpPr>
        <p:spPr bwMode="auto">
          <a:xfrm>
            <a:off x="9945513" y="1954467"/>
            <a:ext cx="747748" cy="747748"/>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prstClr val="white"/>
              </a:solidFill>
              <a:latin typeface="Segoe UI Light"/>
              <a:ea typeface="Segoe UI" pitchFamily="34" charset="0"/>
              <a:cs typeface="Segoe UI" pitchFamily="34" charset="0"/>
            </a:endParaRPr>
          </a:p>
        </p:txBody>
      </p:sp>
      <p:sp>
        <p:nvSpPr>
          <p:cNvPr id="14" name="Freeform 31"/>
          <p:cNvSpPr>
            <a:spLocks noEditPoints="1"/>
          </p:cNvSpPr>
          <p:nvPr/>
        </p:nvSpPr>
        <p:spPr bwMode="auto">
          <a:xfrm>
            <a:off x="10090230" y="2122358"/>
            <a:ext cx="458314" cy="411966"/>
          </a:xfrm>
          <a:custGeom>
            <a:avLst/>
            <a:gdLst>
              <a:gd name="T0" fmla="*/ 112 w 268"/>
              <a:gd name="T1" fmla="*/ 130 h 241"/>
              <a:gd name="T2" fmla="*/ 112 w 268"/>
              <a:gd name="T3" fmla="*/ 78 h 241"/>
              <a:gd name="T4" fmla="*/ 134 w 268"/>
              <a:gd name="T5" fmla="*/ 78 h 241"/>
              <a:gd name="T6" fmla="*/ 134 w 268"/>
              <a:gd name="T7" fmla="*/ 130 h 241"/>
              <a:gd name="T8" fmla="*/ 112 w 268"/>
              <a:gd name="T9" fmla="*/ 130 h 241"/>
              <a:gd name="T10" fmla="*/ 103 w 268"/>
              <a:gd name="T11" fmla="*/ 102 h 241"/>
              <a:gd name="T12" fmla="*/ 0 w 268"/>
              <a:gd name="T13" fmla="*/ 102 h 241"/>
              <a:gd name="T14" fmla="*/ 0 w 268"/>
              <a:gd name="T15" fmla="*/ 38 h 241"/>
              <a:gd name="T16" fmla="*/ 63 w 268"/>
              <a:gd name="T17" fmla="*/ 38 h 241"/>
              <a:gd name="T18" fmla="*/ 63 w 268"/>
              <a:gd name="T19" fmla="*/ 22 h 241"/>
              <a:gd name="T20" fmla="*/ 86 w 268"/>
              <a:gd name="T21" fmla="*/ 0 h 241"/>
              <a:gd name="T22" fmla="*/ 170 w 268"/>
              <a:gd name="T23" fmla="*/ 0 h 241"/>
              <a:gd name="T24" fmla="*/ 192 w 268"/>
              <a:gd name="T25" fmla="*/ 22 h 241"/>
              <a:gd name="T26" fmla="*/ 192 w 268"/>
              <a:gd name="T27" fmla="*/ 38 h 241"/>
              <a:gd name="T28" fmla="*/ 255 w 268"/>
              <a:gd name="T29" fmla="*/ 38 h 241"/>
              <a:gd name="T30" fmla="*/ 255 w 268"/>
              <a:gd name="T31" fmla="*/ 102 h 241"/>
              <a:gd name="T32" fmla="*/ 234 w 268"/>
              <a:gd name="T33" fmla="*/ 102 h 241"/>
              <a:gd name="T34" fmla="*/ 233 w 268"/>
              <a:gd name="T35" fmla="*/ 76 h 241"/>
              <a:gd name="T36" fmla="*/ 210 w 268"/>
              <a:gd name="T37" fmla="*/ 54 h 241"/>
              <a:gd name="T38" fmla="*/ 192 w 268"/>
              <a:gd name="T39" fmla="*/ 48 h 241"/>
              <a:gd name="T40" fmla="*/ 206 w 268"/>
              <a:gd name="T41" fmla="*/ 83 h 241"/>
              <a:gd name="T42" fmla="*/ 186 w 268"/>
              <a:gd name="T43" fmla="*/ 91 h 241"/>
              <a:gd name="T44" fmla="*/ 172 w 268"/>
              <a:gd name="T45" fmla="*/ 56 h 241"/>
              <a:gd name="T46" fmla="*/ 163 w 268"/>
              <a:gd name="T47" fmla="*/ 73 h 241"/>
              <a:gd name="T48" fmla="*/ 160 w 268"/>
              <a:gd name="T49" fmla="*/ 102 h 241"/>
              <a:gd name="T50" fmla="*/ 142 w 268"/>
              <a:gd name="T51" fmla="*/ 102 h 241"/>
              <a:gd name="T52" fmla="*/ 142 w 268"/>
              <a:gd name="T53" fmla="*/ 70 h 241"/>
              <a:gd name="T54" fmla="*/ 103 w 268"/>
              <a:gd name="T55" fmla="*/ 70 h 241"/>
              <a:gd name="T56" fmla="*/ 103 w 268"/>
              <a:gd name="T57" fmla="*/ 102 h 241"/>
              <a:gd name="T58" fmla="*/ 79 w 268"/>
              <a:gd name="T59" fmla="*/ 38 h 241"/>
              <a:gd name="T60" fmla="*/ 176 w 268"/>
              <a:gd name="T61" fmla="*/ 38 h 241"/>
              <a:gd name="T62" fmla="*/ 176 w 268"/>
              <a:gd name="T63" fmla="*/ 22 h 241"/>
              <a:gd name="T64" fmla="*/ 170 w 268"/>
              <a:gd name="T65" fmla="*/ 16 h 241"/>
              <a:gd name="T66" fmla="*/ 86 w 268"/>
              <a:gd name="T67" fmla="*/ 16 h 241"/>
              <a:gd name="T68" fmla="*/ 79 w 268"/>
              <a:gd name="T69" fmla="*/ 22 h 241"/>
              <a:gd name="T70" fmla="*/ 79 w 268"/>
              <a:gd name="T71" fmla="*/ 38 h 241"/>
              <a:gd name="T72" fmla="*/ 255 w 268"/>
              <a:gd name="T73" fmla="*/ 172 h 241"/>
              <a:gd name="T74" fmla="*/ 255 w 268"/>
              <a:gd name="T75" fmla="*/ 112 h 241"/>
              <a:gd name="T76" fmla="*/ 232 w 268"/>
              <a:gd name="T77" fmla="*/ 112 h 241"/>
              <a:gd name="T78" fmla="*/ 255 w 268"/>
              <a:gd name="T79" fmla="*/ 172 h 241"/>
              <a:gd name="T80" fmla="*/ 166 w 268"/>
              <a:gd name="T81" fmla="*/ 112 h 241"/>
              <a:gd name="T82" fmla="*/ 142 w 268"/>
              <a:gd name="T83" fmla="*/ 112 h 241"/>
              <a:gd name="T84" fmla="*/ 142 w 268"/>
              <a:gd name="T85" fmla="*/ 139 h 241"/>
              <a:gd name="T86" fmla="*/ 103 w 268"/>
              <a:gd name="T87" fmla="*/ 139 h 241"/>
              <a:gd name="T88" fmla="*/ 103 w 268"/>
              <a:gd name="T89" fmla="*/ 112 h 241"/>
              <a:gd name="T90" fmla="*/ 0 w 268"/>
              <a:gd name="T91" fmla="*/ 112 h 241"/>
              <a:gd name="T92" fmla="*/ 0 w 268"/>
              <a:gd name="T93" fmla="*/ 203 h 241"/>
              <a:gd name="T94" fmla="*/ 216 w 268"/>
              <a:gd name="T95" fmla="*/ 203 h 241"/>
              <a:gd name="T96" fmla="*/ 186 w 268"/>
              <a:gd name="T97" fmla="*/ 127 h 241"/>
              <a:gd name="T98" fmla="*/ 166 w 268"/>
              <a:gd name="T99" fmla="*/ 112 h 241"/>
              <a:gd name="T100" fmla="*/ 266 w 268"/>
              <a:gd name="T101" fmla="*/ 222 h 241"/>
              <a:gd name="T102" fmla="*/ 221 w 268"/>
              <a:gd name="T103" fmla="*/ 108 h 241"/>
              <a:gd name="T104" fmla="*/ 225 w 268"/>
              <a:gd name="T105" fmla="*/ 79 h 241"/>
              <a:gd name="T106" fmla="*/ 207 w 268"/>
              <a:gd name="T107" fmla="*/ 62 h 241"/>
              <a:gd name="T108" fmla="*/ 217 w 268"/>
              <a:gd name="T109" fmla="*/ 88 h 241"/>
              <a:gd name="T110" fmla="*/ 181 w 268"/>
              <a:gd name="T111" fmla="*/ 103 h 241"/>
              <a:gd name="T112" fmla="*/ 171 w 268"/>
              <a:gd name="T113" fmla="*/ 77 h 241"/>
              <a:gd name="T114" fmla="*/ 170 w 268"/>
              <a:gd name="T115" fmla="*/ 101 h 241"/>
              <a:gd name="T116" fmla="*/ 192 w 268"/>
              <a:gd name="T117" fmla="*/ 120 h 241"/>
              <a:gd name="T118" fmla="*/ 238 w 268"/>
              <a:gd name="T119" fmla="*/ 233 h 241"/>
              <a:gd name="T120" fmla="*/ 250 w 268"/>
              <a:gd name="T121" fmla="*/ 239 h 241"/>
              <a:gd name="T122" fmla="*/ 261 w 268"/>
              <a:gd name="T123" fmla="*/ 235 h 241"/>
              <a:gd name="T124" fmla="*/ 266 w 268"/>
              <a:gd name="T125" fmla="*/ 22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8" h="241">
                <a:moveTo>
                  <a:pt x="112" y="130"/>
                </a:moveTo>
                <a:cubicBezTo>
                  <a:pt x="112" y="78"/>
                  <a:pt x="112" y="78"/>
                  <a:pt x="112" y="78"/>
                </a:cubicBezTo>
                <a:cubicBezTo>
                  <a:pt x="134" y="78"/>
                  <a:pt x="134" y="78"/>
                  <a:pt x="134" y="78"/>
                </a:cubicBezTo>
                <a:cubicBezTo>
                  <a:pt x="134" y="130"/>
                  <a:pt x="134" y="130"/>
                  <a:pt x="134" y="130"/>
                </a:cubicBezTo>
                <a:lnTo>
                  <a:pt x="112" y="130"/>
                </a:lnTo>
                <a:close/>
                <a:moveTo>
                  <a:pt x="103" y="102"/>
                </a:moveTo>
                <a:cubicBezTo>
                  <a:pt x="0" y="102"/>
                  <a:pt x="0" y="102"/>
                  <a:pt x="0" y="102"/>
                </a:cubicBezTo>
                <a:cubicBezTo>
                  <a:pt x="0" y="38"/>
                  <a:pt x="0" y="38"/>
                  <a:pt x="0" y="38"/>
                </a:cubicBezTo>
                <a:cubicBezTo>
                  <a:pt x="63" y="38"/>
                  <a:pt x="63" y="38"/>
                  <a:pt x="63" y="38"/>
                </a:cubicBezTo>
                <a:cubicBezTo>
                  <a:pt x="63" y="22"/>
                  <a:pt x="63" y="22"/>
                  <a:pt x="63" y="22"/>
                </a:cubicBezTo>
                <a:cubicBezTo>
                  <a:pt x="63" y="10"/>
                  <a:pt x="73" y="0"/>
                  <a:pt x="86" y="0"/>
                </a:cubicBezTo>
                <a:cubicBezTo>
                  <a:pt x="170" y="0"/>
                  <a:pt x="170" y="0"/>
                  <a:pt x="170" y="0"/>
                </a:cubicBezTo>
                <a:cubicBezTo>
                  <a:pt x="182" y="0"/>
                  <a:pt x="192" y="10"/>
                  <a:pt x="192" y="22"/>
                </a:cubicBezTo>
                <a:cubicBezTo>
                  <a:pt x="192" y="38"/>
                  <a:pt x="192" y="38"/>
                  <a:pt x="192" y="38"/>
                </a:cubicBezTo>
                <a:cubicBezTo>
                  <a:pt x="255" y="38"/>
                  <a:pt x="255" y="38"/>
                  <a:pt x="255" y="38"/>
                </a:cubicBezTo>
                <a:cubicBezTo>
                  <a:pt x="255" y="102"/>
                  <a:pt x="255" y="102"/>
                  <a:pt x="255" y="102"/>
                </a:cubicBezTo>
                <a:cubicBezTo>
                  <a:pt x="234" y="102"/>
                  <a:pt x="234" y="102"/>
                  <a:pt x="234" y="102"/>
                </a:cubicBezTo>
                <a:cubicBezTo>
                  <a:pt x="236" y="93"/>
                  <a:pt x="236" y="84"/>
                  <a:pt x="233" y="76"/>
                </a:cubicBezTo>
                <a:cubicBezTo>
                  <a:pt x="229" y="66"/>
                  <a:pt x="220" y="58"/>
                  <a:pt x="210" y="54"/>
                </a:cubicBezTo>
                <a:cubicBezTo>
                  <a:pt x="192" y="48"/>
                  <a:pt x="192" y="48"/>
                  <a:pt x="192" y="48"/>
                </a:cubicBezTo>
                <a:cubicBezTo>
                  <a:pt x="206" y="83"/>
                  <a:pt x="206" y="83"/>
                  <a:pt x="206" y="83"/>
                </a:cubicBezTo>
                <a:cubicBezTo>
                  <a:pt x="186" y="91"/>
                  <a:pt x="186" y="91"/>
                  <a:pt x="186" y="91"/>
                </a:cubicBezTo>
                <a:cubicBezTo>
                  <a:pt x="172" y="56"/>
                  <a:pt x="172" y="56"/>
                  <a:pt x="172" y="56"/>
                </a:cubicBezTo>
                <a:cubicBezTo>
                  <a:pt x="163" y="73"/>
                  <a:pt x="163" y="73"/>
                  <a:pt x="163" y="73"/>
                </a:cubicBezTo>
                <a:cubicBezTo>
                  <a:pt x="158" y="82"/>
                  <a:pt x="158" y="92"/>
                  <a:pt x="160" y="102"/>
                </a:cubicBezTo>
                <a:cubicBezTo>
                  <a:pt x="142" y="102"/>
                  <a:pt x="142" y="102"/>
                  <a:pt x="142" y="102"/>
                </a:cubicBezTo>
                <a:cubicBezTo>
                  <a:pt x="142" y="70"/>
                  <a:pt x="142" y="70"/>
                  <a:pt x="142" y="70"/>
                </a:cubicBezTo>
                <a:cubicBezTo>
                  <a:pt x="103" y="70"/>
                  <a:pt x="103" y="70"/>
                  <a:pt x="103" y="70"/>
                </a:cubicBezTo>
                <a:lnTo>
                  <a:pt x="103" y="102"/>
                </a:lnTo>
                <a:close/>
                <a:moveTo>
                  <a:pt x="79" y="38"/>
                </a:moveTo>
                <a:cubicBezTo>
                  <a:pt x="176" y="38"/>
                  <a:pt x="176" y="38"/>
                  <a:pt x="176" y="38"/>
                </a:cubicBezTo>
                <a:cubicBezTo>
                  <a:pt x="176" y="22"/>
                  <a:pt x="176" y="22"/>
                  <a:pt x="176" y="22"/>
                </a:cubicBezTo>
                <a:cubicBezTo>
                  <a:pt x="176" y="19"/>
                  <a:pt x="173" y="16"/>
                  <a:pt x="170" y="16"/>
                </a:cubicBezTo>
                <a:cubicBezTo>
                  <a:pt x="86" y="16"/>
                  <a:pt x="86" y="16"/>
                  <a:pt x="86" y="16"/>
                </a:cubicBezTo>
                <a:cubicBezTo>
                  <a:pt x="82" y="16"/>
                  <a:pt x="79" y="19"/>
                  <a:pt x="79" y="22"/>
                </a:cubicBezTo>
                <a:lnTo>
                  <a:pt x="79" y="38"/>
                </a:lnTo>
                <a:close/>
                <a:moveTo>
                  <a:pt x="255" y="172"/>
                </a:moveTo>
                <a:cubicBezTo>
                  <a:pt x="255" y="112"/>
                  <a:pt x="255" y="112"/>
                  <a:pt x="255" y="112"/>
                </a:cubicBezTo>
                <a:cubicBezTo>
                  <a:pt x="232" y="112"/>
                  <a:pt x="232" y="112"/>
                  <a:pt x="232" y="112"/>
                </a:cubicBezTo>
                <a:lnTo>
                  <a:pt x="255" y="172"/>
                </a:lnTo>
                <a:close/>
                <a:moveTo>
                  <a:pt x="166" y="112"/>
                </a:moveTo>
                <a:cubicBezTo>
                  <a:pt x="142" y="112"/>
                  <a:pt x="142" y="112"/>
                  <a:pt x="142" y="112"/>
                </a:cubicBezTo>
                <a:cubicBezTo>
                  <a:pt x="142" y="139"/>
                  <a:pt x="142" y="139"/>
                  <a:pt x="142" y="139"/>
                </a:cubicBezTo>
                <a:cubicBezTo>
                  <a:pt x="103" y="139"/>
                  <a:pt x="103" y="139"/>
                  <a:pt x="103" y="139"/>
                </a:cubicBezTo>
                <a:cubicBezTo>
                  <a:pt x="103" y="112"/>
                  <a:pt x="103" y="112"/>
                  <a:pt x="103" y="112"/>
                </a:cubicBezTo>
                <a:cubicBezTo>
                  <a:pt x="0" y="112"/>
                  <a:pt x="0" y="112"/>
                  <a:pt x="0" y="112"/>
                </a:cubicBezTo>
                <a:cubicBezTo>
                  <a:pt x="0" y="203"/>
                  <a:pt x="0" y="203"/>
                  <a:pt x="0" y="203"/>
                </a:cubicBezTo>
                <a:cubicBezTo>
                  <a:pt x="216" y="203"/>
                  <a:pt x="216" y="203"/>
                  <a:pt x="216" y="203"/>
                </a:cubicBezTo>
                <a:cubicBezTo>
                  <a:pt x="186" y="127"/>
                  <a:pt x="186" y="127"/>
                  <a:pt x="186" y="127"/>
                </a:cubicBezTo>
                <a:cubicBezTo>
                  <a:pt x="178" y="124"/>
                  <a:pt x="171" y="119"/>
                  <a:pt x="166" y="112"/>
                </a:cubicBezTo>
                <a:close/>
                <a:moveTo>
                  <a:pt x="266" y="222"/>
                </a:moveTo>
                <a:cubicBezTo>
                  <a:pt x="221" y="108"/>
                  <a:pt x="221" y="108"/>
                  <a:pt x="221" y="108"/>
                </a:cubicBezTo>
                <a:cubicBezTo>
                  <a:pt x="227" y="100"/>
                  <a:pt x="229" y="89"/>
                  <a:pt x="225" y="79"/>
                </a:cubicBezTo>
                <a:cubicBezTo>
                  <a:pt x="221" y="71"/>
                  <a:pt x="215" y="65"/>
                  <a:pt x="207" y="62"/>
                </a:cubicBezTo>
                <a:cubicBezTo>
                  <a:pt x="217" y="88"/>
                  <a:pt x="217" y="88"/>
                  <a:pt x="217" y="88"/>
                </a:cubicBezTo>
                <a:cubicBezTo>
                  <a:pt x="181" y="103"/>
                  <a:pt x="181" y="103"/>
                  <a:pt x="181" y="103"/>
                </a:cubicBezTo>
                <a:cubicBezTo>
                  <a:pt x="171" y="77"/>
                  <a:pt x="171" y="77"/>
                  <a:pt x="171" y="77"/>
                </a:cubicBezTo>
                <a:cubicBezTo>
                  <a:pt x="167" y="84"/>
                  <a:pt x="166" y="93"/>
                  <a:pt x="170" y="101"/>
                </a:cubicBezTo>
                <a:cubicBezTo>
                  <a:pt x="174" y="111"/>
                  <a:pt x="182" y="118"/>
                  <a:pt x="192" y="120"/>
                </a:cubicBezTo>
                <a:cubicBezTo>
                  <a:pt x="238" y="233"/>
                  <a:pt x="238" y="233"/>
                  <a:pt x="238" y="233"/>
                </a:cubicBezTo>
                <a:cubicBezTo>
                  <a:pt x="240" y="238"/>
                  <a:pt x="245" y="241"/>
                  <a:pt x="250" y="239"/>
                </a:cubicBezTo>
                <a:cubicBezTo>
                  <a:pt x="261" y="235"/>
                  <a:pt x="261" y="235"/>
                  <a:pt x="261" y="235"/>
                </a:cubicBezTo>
                <a:cubicBezTo>
                  <a:pt x="266" y="233"/>
                  <a:pt x="268" y="227"/>
                  <a:pt x="266" y="222"/>
                </a:cubicBezTo>
                <a:close/>
              </a:path>
            </a:pathLst>
          </a:custGeom>
          <a:solidFill>
            <a:schemeClr val="bg1"/>
          </a:solidFill>
          <a:ln>
            <a:noFill/>
          </a:ln>
          <a:extLst/>
        </p:spPr>
        <p:txBody>
          <a:bodyPr/>
          <a:lstStyle/>
          <a:p>
            <a:pPr defTabSz="914008">
              <a:defRPr/>
            </a:pPr>
            <a:endParaRPr lang="en-US" sz="1700" kern="0" dirty="0">
              <a:solidFill>
                <a:srgbClr val="000000"/>
              </a:solidFill>
              <a:latin typeface="Segoe UI"/>
              <a:ea typeface="MS PGothic" pitchFamily="34" charset="-128"/>
            </a:endParaRPr>
          </a:p>
        </p:txBody>
      </p:sp>
      <p:sp>
        <p:nvSpPr>
          <p:cNvPr id="15" name="Oval 14"/>
          <p:cNvSpPr/>
          <p:nvPr/>
        </p:nvSpPr>
        <p:spPr bwMode="auto">
          <a:xfrm>
            <a:off x="8826392" y="2859250"/>
            <a:ext cx="747748" cy="747748"/>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prstClr val="white"/>
              </a:solidFill>
              <a:latin typeface="Segoe UI Light"/>
              <a:ea typeface="Segoe UI" pitchFamily="34" charset="0"/>
              <a:cs typeface="Segoe UI" pitchFamily="34" charset="0"/>
            </a:endParaRPr>
          </a:p>
        </p:txBody>
      </p:sp>
      <p:sp>
        <p:nvSpPr>
          <p:cNvPr id="16" name="Freeform 30"/>
          <p:cNvSpPr>
            <a:spLocks noChangeAspect="1" noEditPoints="1"/>
          </p:cNvSpPr>
          <p:nvPr/>
        </p:nvSpPr>
        <p:spPr bwMode="auto">
          <a:xfrm>
            <a:off x="8982349" y="2987138"/>
            <a:ext cx="443631" cy="521217"/>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chemeClr val="bg1"/>
          </a:solidFill>
          <a:ln>
            <a:noFill/>
          </a:ln>
        </p:spPr>
        <p:txBody>
          <a:bodyPr/>
          <a:lstStyle/>
          <a:p>
            <a:pPr defTabSz="914008">
              <a:defRPr/>
            </a:pPr>
            <a:endParaRPr lang="en-US" sz="1700" kern="0" dirty="0">
              <a:solidFill>
                <a:srgbClr val="000000"/>
              </a:solidFill>
              <a:latin typeface="Segoe UI"/>
              <a:ea typeface="MS PGothic" pitchFamily="34" charset="-128"/>
            </a:endParaRPr>
          </a:p>
        </p:txBody>
      </p:sp>
      <p:sp>
        <p:nvSpPr>
          <p:cNvPr id="18" name="Oval 17"/>
          <p:cNvSpPr/>
          <p:nvPr/>
        </p:nvSpPr>
        <p:spPr bwMode="auto">
          <a:xfrm>
            <a:off x="9945513" y="3912067"/>
            <a:ext cx="747748" cy="747748"/>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prstClr val="white"/>
              </a:solidFill>
              <a:latin typeface="Segoe UI Light"/>
              <a:ea typeface="Segoe UI" pitchFamily="34" charset="0"/>
              <a:cs typeface="Segoe UI" pitchFamily="34" charset="0"/>
            </a:endParaRPr>
          </a:p>
        </p:txBody>
      </p:sp>
      <p:grpSp>
        <p:nvGrpSpPr>
          <p:cNvPr id="19" name="Group 18"/>
          <p:cNvGrpSpPr/>
          <p:nvPr/>
        </p:nvGrpSpPr>
        <p:grpSpPr>
          <a:xfrm>
            <a:off x="10061822" y="3947469"/>
            <a:ext cx="515131" cy="676944"/>
            <a:chOff x="7885903" y="4263201"/>
            <a:chExt cx="843597" cy="1108589"/>
          </a:xfrm>
          <a:solidFill>
            <a:schemeClr val="accent1"/>
          </a:solidFill>
        </p:grpSpPr>
        <p:pic>
          <p:nvPicPr>
            <p:cNvPr id="20" name="Picture 19"/>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8156161" y="4687437"/>
              <a:ext cx="303081" cy="282356"/>
            </a:xfrm>
            <a:prstGeom prst="rect">
              <a:avLst/>
            </a:prstGeom>
            <a:noFill/>
            <a:ln>
              <a:noFill/>
            </a:ln>
          </p:spPr>
        </p:pic>
        <p:sp>
          <p:nvSpPr>
            <p:cNvPr id="21" name="Freeform 121"/>
            <p:cNvSpPr>
              <a:spLocks/>
            </p:cNvSpPr>
            <p:nvPr/>
          </p:nvSpPr>
          <p:spPr bwMode="black">
            <a:xfrm>
              <a:off x="7885903" y="4263201"/>
              <a:ext cx="509520" cy="684353"/>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sp>
          <p:nvSpPr>
            <p:cNvPr id="22" name="Freeform 121"/>
            <p:cNvSpPr>
              <a:spLocks/>
            </p:cNvSpPr>
            <p:nvPr/>
          </p:nvSpPr>
          <p:spPr bwMode="black">
            <a:xfrm rot="10800000">
              <a:off x="8219980" y="4687437"/>
              <a:ext cx="509520" cy="684353"/>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3">
                  <a:moveTo>
                    <a:pt x="30" y="81"/>
                  </a:moveTo>
                  <a:cubicBezTo>
                    <a:pt x="18" y="78"/>
                    <a:pt x="9" y="68"/>
                    <a:pt x="9" y="56"/>
                  </a:cubicBezTo>
                  <a:cubicBezTo>
                    <a:pt x="9" y="42"/>
                    <a:pt x="20" y="32"/>
                    <a:pt x="35" y="31"/>
                  </a:cubicBezTo>
                  <a:cubicBezTo>
                    <a:pt x="35" y="47"/>
                    <a:pt x="35" y="47"/>
                    <a:pt x="35" y="47"/>
                  </a:cubicBezTo>
                  <a:cubicBezTo>
                    <a:pt x="62" y="23"/>
                    <a:pt x="62" y="23"/>
                    <a:pt x="62" y="23"/>
                  </a:cubicBezTo>
                  <a:cubicBezTo>
                    <a:pt x="35" y="0"/>
                    <a:pt x="35" y="0"/>
                    <a:pt x="35" y="0"/>
                  </a:cubicBezTo>
                  <a:cubicBezTo>
                    <a:pt x="35" y="15"/>
                    <a:pt x="35" y="15"/>
                    <a:pt x="35" y="15"/>
                  </a:cubicBezTo>
                  <a:cubicBezTo>
                    <a:pt x="35" y="15"/>
                    <a:pt x="35" y="15"/>
                    <a:pt x="34" y="15"/>
                  </a:cubicBezTo>
                  <a:cubicBezTo>
                    <a:pt x="16" y="15"/>
                    <a:pt x="0" y="31"/>
                    <a:pt x="0" y="50"/>
                  </a:cubicBezTo>
                  <a:cubicBezTo>
                    <a:pt x="0" y="67"/>
                    <a:pt x="13" y="81"/>
                    <a:pt x="30" y="83"/>
                  </a:cubicBezTo>
                  <a:lnTo>
                    <a:pt x="30" y="81"/>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FFFFFF"/>
                </a:solidFill>
                <a:latin typeface="Segoe UI"/>
              </a:endParaRPr>
            </a:p>
          </p:txBody>
        </p:sp>
      </p:grpSp>
      <p:sp>
        <p:nvSpPr>
          <p:cNvPr id="23" name="Oval 22"/>
          <p:cNvSpPr/>
          <p:nvPr/>
        </p:nvSpPr>
        <p:spPr bwMode="auto">
          <a:xfrm>
            <a:off x="11064636" y="2859249"/>
            <a:ext cx="747748" cy="747748"/>
          </a:xfrm>
          <a:prstGeom prst="ellipse">
            <a:avLst/>
          </a:prstGeom>
          <a:solidFill>
            <a:schemeClr val="accent2"/>
          </a:solid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dirty="0">
              <a:solidFill>
                <a:prstClr val="white"/>
              </a:solidFill>
              <a:latin typeface="Segoe UI Light"/>
              <a:ea typeface="Segoe UI" pitchFamily="34" charset="0"/>
              <a:cs typeface="Segoe UI" pitchFamily="34" charset="0"/>
            </a:endParaRPr>
          </a:p>
        </p:txBody>
      </p:sp>
      <p:sp>
        <p:nvSpPr>
          <p:cNvPr id="24" name="Freeform 5"/>
          <p:cNvSpPr>
            <a:spLocks noEditPoints="1"/>
          </p:cNvSpPr>
          <p:nvPr/>
        </p:nvSpPr>
        <p:spPr bwMode="auto">
          <a:xfrm>
            <a:off x="11240622" y="2995671"/>
            <a:ext cx="395776" cy="474904"/>
          </a:xfrm>
          <a:custGeom>
            <a:avLst/>
            <a:gdLst>
              <a:gd name="T0" fmla="*/ 13 w 222"/>
              <a:gd name="T1" fmla="*/ 158 h 287"/>
              <a:gd name="T2" fmla="*/ 13 w 222"/>
              <a:gd name="T3" fmla="*/ 171 h 287"/>
              <a:gd name="T4" fmla="*/ 30 w 222"/>
              <a:gd name="T5" fmla="*/ 218 h 287"/>
              <a:gd name="T6" fmla="*/ 111 w 222"/>
              <a:gd name="T7" fmla="*/ 273 h 287"/>
              <a:gd name="T8" fmla="*/ 192 w 222"/>
              <a:gd name="T9" fmla="*/ 218 h 287"/>
              <a:gd name="T10" fmla="*/ 209 w 222"/>
              <a:gd name="T11" fmla="*/ 171 h 287"/>
              <a:gd name="T12" fmla="*/ 209 w 222"/>
              <a:gd name="T13" fmla="*/ 55 h 287"/>
              <a:gd name="T14" fmla="*/ 13 w 222"/>
              <a:gd name="T15" fmla="*/ 158 h 287"/>
              <a:gd name="T16" fmla="*/ 204 w 222"/>
              <a:gd name="T17" fmla="*/ 40 h 287"/>
              <a:gd name="T18" fmla="*/ 186 w 222"/>
              <a:gd name="T19" fmla="*/ 29 h 287"/>
              <a:gd name="T20" fmla="*/ 111 w 222"/>
              <a:gd name="T21" fmla="*/ 14 h 287"/>
              <a:gd name="T22" fmla="*/ 13 w 222"/>
              <a:gd name="T23" fmla="*/ 44 h 287"/>
              <a:gd name="T24" fmla="*/ 13 w 222"/>
              <a:gd name="T25" fmla="*/ 100 h 287"/>
              <a:gd name="T26" fmla="*/ 209 w 222"/>
              <a:gd name="T27" fmla="*/ 51 h 287"/>
              <a:gd name="T28" fmla="*/ 209 w 222"/>
              <a:gd name="T29" fmla="*/ 44 h 287"/>
              <a:gd name="T30" fmla="*/ 208 w 222"/>
              <a:gd name="T31" fmla="*/ 43 h 287"/>
              <a:gd name="T32" fmla="*/ 204 w 222"/>
              <a:gd name="T33" fmla="*/ 40 h 287"/>
              <a:gd name="T34" fmla="*/ 219 w 222"/>
              <a:gd name="T35" fmla="*/ 35 h 287"/>
              <a:gd name="T36" fmla="*/ 111 w 222"/>
              <a:gd name="T37" fmla="*/ 0 h 287"/>
              <a:gd name="T38" fmla="*/ 2 w 222"/>
              <a:gd name="T39" fmla="*/ 35 h 287"/>
              <a:gd name="T40" fmla="*/ 0 w 222"/>
              <a:gd name="T41" fmla="*/ 38 h 287"/>
              <a:gd name="T42" fmla="*/ 0 w 222"/>
              <a:gd name="T43" fmla="*/ 172 h 287"/>
              <a:gd name="T44" fmla="*/ 0 w 222"/>
              <a:gd name="T45" fmla="*/ 172 h 287"/>
              <a:gd name="T46" fmla="*/ 18 w 222"/>
              <a:gd name="T47" fmla="*/ 225 h 287"/>
              <a:gd name="T48" fmla="*/ 110 w 222"/>
              <a:gd name="T49" fmla="*/ 287 h 287"/>
              <a:gd name="T50" fmla="*/ 111 w 222"/>
              <a:gd name="T51" fmla="*/ 287 h 287"/>
              <a:gd name="T52" fmla="*/ 112 w 222"/>
              <a:gd name="T53" fmla="*/ 287 h 287"/>
              <a:gd name="T54" fmla="*/ 204 w 222"/>
              <a:gd name="T55" fmla="*/ 225 h 287"/>
              <a:gd name="T56" fmla="*/ 222 w 222"/>
              <a:gd name="T57" fmla="*/ 172 h 287"/>
              <a:gd name="T58" fmla="*/ 222 w 222"/>
              <a:gd name="T59" fmla="*/ 172 h 287"/>
              <a:gd name="T60" fmla="*/ 222 w 222"/>
              <a:gd name="T61" fmla="*/ 38 h 287"/>
              <a:gd name="T62" fmla="*/ 219 w 222"/>
              <a:gd name="T63" fmla="*/ 35 h 287"/>
              <a:gd name="T64" fmla="*/ 215 w 222"/>
              <a:gd name="T65" fmla="*/ 171 h 287"/>
              <a:gd name="T66" fmla="*/ 215 w 222"/>
              <a:gd name="T67" fmla="*/ 171 h 287"/>
              <a:gd name="T68" fmla="*/ 198 w 222"/>
              <a:gd name="T69" fmla="*/ 222 h 287"/>
              <a:gd name="T70" fmla="*/ 111 w 222"/>
              <a:gd name="T71" fmla="*/ 280 h 287"/>
              <a:gd name="T72" fmla="*/ 111 w 222"/>
              <a:gd name="T73" fmla="*/ 280 h 287"/>
              <a:gd name="T74" fmla="*/ 111 w 222"/>
              <a:gd name="T75" fmla="*/ 280 h 287"/>
              <a:gd name="T76" fmla="*/ 24 w 222"/>
              <a:gd name="T77" fmla="*/ 222 h 287"/>
              <a:gd name="T78" fmla="*/ 7 w 222"/>
              <a:gd name="T79" fmla="*/ 171 h 287"/>
              <a:gd name="T80" fmla="*/ 7 w 222"/>
              <a:gd name="T81" fmla="*/ 171 h 287"/>
              <a:gd name="T82" fmla="*/ 7 w 222"/>
              <a:gd name="T83" fmla="*/ 41 h 287"/>
              <a:gd name="T84" fmla="*/ 8 w 222"/>
              <a:gd name="T85" fmla="*/ 40 h 287"/>
              <a:gd name="T86" fmla="*/ 111 w 222"/>
              <a:gd name="T87" fmla="*/ 7 h 287"/>
              <a:gd name="T88" fmla="*/ 214 w 222"/>
              <a:gd name="T89" fmla="*/ 40 h 287"/>
              <a:gd name="T90" fmla="*/ 215 w 222"/>
              <a:gd name="T91" fmla="*/ 41 h 287"/>
              <a:gd name="T92" fmla="*/ 215 w 222"/>
              <a:gd name="T93" fmla="*/ 17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2" h="287">
                <a:moveTo>
                  <a:pt x="13" y="158"/>
                </a:moveTo>
                <a:cubicBezTo>
                  <a:pt x="13" y="171"/>
                  <a:pt x="13" y="171"/>
                  <a:pt x="13" y="171"/>
                </a:cubicBezTo>
                <a:cubicBezTo>
                  <a:pt x="14" y="174"/>
                  <a:pt x="17" y="196"/>
                  <a:pt x="30" y="218"/>
                </a:cubicBezTo>
                <a:cubicBezTo>
                  <a:pt x="48" y="250"/>
                  <a:pt x="75" y="268"/>
                  <a:pt x="111" y="273"/>
                </a:cubicBezTo>
                <a:cubicBezTo>
                  <a:pt x="147" y="268"/>
                  <a:pt x="174" y="250"/>
                  <a:pt x="192" y="218"/>
                </a:cubicBezTo>
                <a:cubicBezTo>
                  <a:pt x="205" y="196"/>
                  <a:pt x="208" y="174"/>
                  <a:pt x="209" y="171"/>
                </a:cubicBezTo>
                <a:cubicBezTo>
                  <a:pt x="209" y="55"/>
                  <a:pt x="209" y="55"/>
                  <a:pt x="209" y="55"/>
                </a:cubicBezTo>
                <a:cubicBezTo>
                  <a:pt x="131" y="56"/>
                  <a:pt x="61" y="96"/>
                  <a:pt x="13" y="158"/>
                </a:cubicBezTo>
                <a:close/>
                <a:moveTo>
                  <a:pt x="204" y="40"/>
                </a:moveTo>
                <a:cubicBezTo>
                  <a:pt x="200" y="37"/>
                  <a:pt x="194" y="33"/>
                  <a:pt x="186" y="29"/>
                </a:cubicBezTo>
                <a:cubicBezTo>
                  <a:pt x="170" y="22"/>
                  <a:pt x="145" y="14"/>
                  <a:pt x="111" y="14"/>
                </a:cubicBezTo>
                <a:cubicBezTo>
                  <a:pt x="48" y="14"/>
                  <a:pt x="19" y="39"/>
                  <a:pt x="13" y="44"/>
                </a:cubicBezTo>
                <a:cubicBezTo>
                  <a:pt x="13" y="100"/>
                  <a:pt x="13" y="100"/>
                  <a:pt x="13" y="100"/>
                </a:cubicBezTo>
                <a:cubicBezTo>
                  <a:pt x="87" y="55"/>
                  <a:pt x="131" y="51"/>
                  <a:pt x="209" y="51"/>
                </a:cubicBezTo>
                <a:cubicBezTo>
                  <a:pt x="209" y="44"/>
                  <a:pt x="209" y="44"/>
                  <a:pt x="209" y="44"/>
                </a:cubicBezTo>
                <a:cubicBezTo>
                  <a:pt x="208" y="44"/>
                  <a:pt x="208" y="43"/>
                  <a:pt x="208" y="43"/>
                </a:cubicBezTo>
                <a:cubicBezTo>
                  <a:pt x="207" y="43"/>
                  <a:pt x="206" y="41"/>
                  <a:pt x="204" y="40"/>
                </a:cubicBezTo>
                <a:close/>
                <a:moveTo>
                  <a:pt x="219" y="35"/>
                </a:moveTo>
                <a:cubicBezTo>
                  <a:pt x="218" y="33"/>
                  <a:pt x="183" y="0"/>
                  <a:pt x="111" y="0"/>
                </a:cubicBezTo>
                <a:cubicBezTo>
                  <a:pt x="36" y="0"/>
                  <a:pt x="4" y="34"/>
                  <a:pt x="2" y="35"/>
                </a:cubicBezTo>
                <a:cubicBezTo>
                  <a:pt x="0" y="38"/>
                  <a:pt x="0" y="38"/>
                  <a:pt x="0" y="38"/>
                </a:cubicBezTo>
                <a:cubicBezTo>
                  <a:pt x="0" y="172"/>
                  <a:pt x="0" y="172"/>
                  <a:pt x="0" y="172"/>
                </a:cubicBezTo>
                <a:cubicBezTo>
                  <a:pt x="0" y="172"/>
                  <a:pt x="0" y="172"/>
                  <a:pt x="0" y="172"/>
                </a:cubicBezTo>
                <a:cubicBezTo>
                  <a:pt x="0" y="177"/>
                  <a:pt x="4" y="200"/>
                  <a:pt x="18" y="225"/>
                </a:cubicBezTo>
                <a:cubicBezTo>
                  <a:pt x="38" y="261"/>
                  <a:pt x="69" y="282"/>
                  <a:pt x="110" y="287"/>
                </a:cubicBezTo>
                <a:cubicBezTo>
                  <a:pt x="111" y="287"/>
                  <a:pt x="111" y="287"/>
                  <a:pt x="111" y="287"/>
                </a:cubicBezTo>
                <a:cubicBezTo>
                  <a:pt x="112" y="287"/>
                  <a:pt x="112" y="287"/>
                  <a:pt x="112" y="287"/>
                </a:cubicBezTo>
                <a:cubicBezTo>
                  <a:pt x="153" y="282"/>
                  <a:pt x="184" y="261"/>
                  <a:pt x="204" y="225"/>
                </a:cubicBezTo>
                <a:cubicBezTo>
                  <a:pt x="218" y="200"/>
                  <a:pt x="222" y="177"/>
                  <a:pt x="222" y="172"/>
                </a:cubicBezTo>
                <a:cubicBezTo>
                  <a:pt x="222" y="172"/>
                  <a:pt x="222" y="172"/>
                  <a:pt x="222" y="172"/>
                </a:cubicBezTo>
                <a:cubicBezTo>
                  <a:pt x="222" y="38"/>
                  <a:pt x="222" y="38"/>
                  <a:pt x="222" y="38"/>
                </a:cubicBezTo>
                <a:lnTo>
                  <a:pt x="219" y="35"/>
                </a:lnTo>
                <a:close/>
                <a:moveTo>
                  <a:pt x="215" y="171"/>
                </a:moveTo>
                <a:cubicBezTo>
                  <a:pt x="215" y="171"/>
                  <a:pt x="215" y="171"/>
                  <a:pt x="215" y="171"/>
                </a:cubicBezTo>
                <a:cubicBezTo>
                  <a:pt x="214" y="175"/>
                  <a:pt x="211" y="198"/>
                  <a:pt x="198" y="222"/>
                </a:cubicBezTo>
                <a:cubicBezTo>
                  <a:pt x="179" y="255"/>
                  <a:pt x="150" y="275"/>
                  <a:pt x="111" y="280"/>
                </a:cubicBezTo>
                <a:cubicBezTo>
                  <a:pt x="111" y="280"/>
                  <a:pt x="111" y="280"/>
                  <a:pt x="111" y="280"/>
                </a:cubicBezTo>
                <a:cubicBezTo>
                  <a:pt x="111" y="280"/>
                  <a:pt x="111" y="280"/>
                  <a:pt x="111" y="280"/>
                </a:cubicBezTo>
                <a:cubicBezTo>
                  <a:pt x="72" y="275"/>
                  <a:pt x="43" y="255"/>
                  <a:pt x="24" y="222"/>
                </a:cubicBezTo>
                <a:cubicBezTo>
                  <a:pt x="11" y="198"/>
                  <a:pt x="7" y="175"/>
                  <a:pt x="7" y="171"/>
                </a:cubicBezTo>
                <a:cubicBezTo>
                  <a:pt x="7" y="171"/>
                  <a:pt x="7" y="171"/>
                  <a:pt x="7" y="171"/>
                </a:cubicBezTo>
                <a:cubicBezTo>
                  <a:pt x="7" y="41"/>
                  <a:pt x="7" y="41"/>
                  <a:pt x="7" y="41"/>
                </a:cubicBezTo>
                <a:cubicBezTo>
                  <a:pt x="8" y="40"/>
                  <a:pt x="8" y="40"/>
                  <a:pt x="8" y="40"/>
                </a:cubicBezTo>
                <a:cubicBezTo>
                  <a:pt x="8" y="40"/>
                  <a:pt x="39" y="7"/>
                  <a:pt x="111" y="7"/>
                </a:cubicBezTo>
                <a:cubicBezTo>
                  <a:pt x="181" y="7"/>
                  <a:pt x="214" y="40"/>
                  <a:pt x="214" y="40"/>
                </a:cubicBezTo>
                <a:cubicBezTo>
                  <a:pt x="215" y="41"/>
                  <a:pt x="215" y="41"/>
                  <a:pt x="215" y="41"/>
                </a:cubicBezTo>
                <a:lnTo>
                  <a:pt x="215" y="171"/>
                </a:ln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367">
              <a:defRPr/>
            </a:pPr>
            <a:endParaRPr lang="en-US" dirty="0">
              <a:solidFill>
                <a:srgbClr val="FFFFFF"/>
              </a:solidFill>
              <a:latin typeface="Segoe UI"/>
            </a:endParaRPr>
          </a:p>
        </p:txBody>
      </p:sp>
      <p:sp>
        <p:nvSpPr>
          <p:cNvPr id="25" name="TextBox 24"/>
          <p:cNvSpPr txBox="1"/>
          <p:nvPr/>
        </p:nvSpPr>
        <p:spPr>
          <a:xfrm>
            <a:off x="9492001" y="2947343"/>
            <a:ext cx="1724762" cy="659654"/>
          </a:xfrm>
          <a:prstGeom prst="rect">
            <a:avLst/>
          </a:prstGeom>
          <a:noFill/>
        </p:spPr>
        <p:txBody>
          <a:bodyPr wrap="square" lIns="179285" tIns="143428" rIns="179285" bIns="143428" rtlCol="0">
            <a:noAutofit/>
          </a:bodyPr>
          <a:lstStyle/>
          <a:p>
            <a:pPr algn="ctr" defTabSz="932293" fontAlgn="base">
              <a:lnSpc>
                <a:spcPct val="90000"/>
              </a:lnSpc>
              <a:spcBef>
                <a:spcPct val="0"/>
              </a:spcBef>
              <a:spcAft>
                <a:spcPct val="0"/>
              </a:spcAft>
              <a:defRPr/>
            </a:pPr>
            <a:r>
              <a:rPr lang="en-US" sz="1568" b="1" dirty="0">
                <a:gradFill>
                  <a:gsLst>
                    <a:gs pos="0">
                      <a:srgbClr val="FFFFFF"/>
                    </a:gs>
                    <a:gs pos="100000">
                      <a:srgbClr val="FFFFFF"/>
                    </a:gs>
                  </a:gsLst>
                  <a:lin ang="5400000" scaled="1"/>
                </a:gradFill>
                <a:latin typeface="Segoe UI"/>
                <a:ea typeface="Segoe UI" pitchFamily="34" charset="0"/>
                <a:cs typeface="Segoe UI" pitchFamily="34" charset="0"/>
              </a:rPr>
              <a:t>Modern </a:t>
            </a:r>
          </a:p>
          <a:p>
            <a:pPr algn="ctr" defTabSz="932293" fontAlgn="base">
              <a:lnSpc>
                <a:spcPct val="90000"/>
              </a:lnSpc>
              <a:spcBef>
                <a:spcPct val="0"/>
              </a:spcBef>
              <a:spcAft>
                <a:spcPct val="0"/>
              </a:spcAft>
              <a:defRPr/>
            </a:pPr>
            <a:r>
              <a:rPr lang="en-US" sz="1568" b="1" dirty="0">
                <a:gradFill>
                  <a:gsLst>
                    <a:gs pos="0">
                      <a:srgbClr val="FFFFFF"/>
                    </a:gs>
                    <a:gs pos="100000">
                      <a:srgbClr val="FFFFFF"/>
                    </a:gs>
                  </a:gsLst>
                  <a:lin ang="5400000" scaled="1"/>
                </a:gradFill>
                <a:latin typeface="Segoe UI"/>
                <a:ea typeface="Segoe UI" pitchFamily="34" charset="0"/>
                <a:cs typeface="Segoe UI" pitchFamily="34" charset="0"/>
              </a:rPr>
              <a:t>management</a:t>
            </a:r>
          </a:p>
        </p:txBody>
      </p:sp>
    </p:spTree>
    <p:extLst>
      <p:ext uri="{BB962C8B-B14F-4D97-AF65-F5344CB8AC3E}">
        <p14:creationId xmlns:p14="http://schemas.microsoft.com/office/powerpoint/2010/main" val="170932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works … and what doesn’t?</a:t>
            </a:r>
          </a:p>
        </p:txBody>
      </p:sp>
      <p:sp>
        <p:nvSpPr>
          <p:cNvPr id="6" name="Text Placeholder 5"/>
          <p:cNvSpPr>
            <a:spLocks noGrp="1"/>
          </p:cNvSpPr>
          <p:nvPr>
            <p:ph type="body" sz="quarter" idx="10"/>
          </p:nvPr>
        </p:nvSpPr>
        <p:spPr>
          <a:xfrm>
            <a:off x="269239" y="1189495"/>
            <a:ext cx="11653523" cy="4586240"/>
          </a:xfrm>
        </p:spPr>
        <p:txBody>
          <a:bodyPr/>
          <a:lstStyle/>
          <a:p>
            <a:r>
              <a:rPr lang="en-US" dirty="0"/>
              <a:t>This is a alpha version</a:t>
            </a:r>
          </a:p>
          <a:p>
            <a:pPr lvl="1"/>
            <a:r>
              <a:rPr lang="en-US" dirty="0"/>
              <a:t>THERE WILL BE GAPS!</a:t>
            </a:r>
          </a:p>
          <a:p>
            <a:r>
              <a:rPr lang="en-US" dirty="0"/>
              <a:t>Many of your favorite PowerShell tools Work Well In Testing</a:t>
            </a:r>
          </a:p>
          <a:p>
            <a:pPr lvl="1"/>
            <a:r>
              <a:rPr lang="en-US" dirty="0"/>
              <a:t>Shell, scripting, automation, </a:t>
            </a:r>
            <a:r>
              <a:rPr lang="en-US" dirty="0" err="1"/>
              <a:t>linux</a:t>
            </a:r>
            <a:r>
              <a:rPr lang="en-US" dirty="0"/>
              <a:t> utilities, modules: AWS, Azure…</a:t>
            </a:r>
          </a:p>
          <a:p>
            <a:r>
              <a:rPr lang="en-US" dirty="0"/>
              <a:t>Known issues</a:t>
            </a:r>
          </a:p>
          <a:p>
            <a:pPr lvl="1"/>
            <a:r>
              <a:rPr lang="en-US" dirty="0" err="1"/>
              <a:t>Sudo</a:t>
            </a:r>
            <a:r>
              <a:rPr lang="en-US" dirty="0"/>
              <a:t>, exec, redirection issues, remoting support, missing commands</a:t>
            </a:r>
          </a:p>
          <a:p>
            <a:r>
              <a:rPr lang="en-US" dirty="0"/>
              <a:t>We’re working hard to close gaps</a:t>
            </a:r>
          </a:p>
          <a:p>
            <a:pPr lvl="1"/>
            <a:r>
              <a:rPr lang="en-US" dirty="0"/>
              <a:t>MANY scenarios are untested …</a:t>
            </a:r>
          </a:p>
        </p:txBody>
      </p:sp>
      <p:sp>
        <p:nvSpPr>
          <p:cNvPr id="4" name="Freeform 5"/>
          <p:cNvSpPr>
            <a:spLocks noEditPoints="1"/>
          </p:cNvSpPr>
          <p:nvPr/>
        </p:nvSpPr>
        <p:spPr bwMode="auto">
          <a:xfrm>
            <a:off x="9751733" y="4437478"/>
            <a:ext cx="812385" cy="81082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4668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5" name="Freeform 6"/>
          <p:cNvSpPr>
            <a:spLocks noEditPoints="1"/>
          </p:cNvSpPr>
          <p:nvPr/>
        </p:nvSpPr>
        <p:spPr bwMode="auto">
          <a:xfrm>
            <a:off x="8973587" y="5019531"/>
            <a:ext cx="1112750" cy="1114306"/>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7" name="Freeform 7"/>
          <p:cNvSpPr>
            <a:spLocks noEditPoints="1"/>
          </p:cNvSpPr>
          <p:nvPr/>
        </p:nvSpPr>
        <p:spPr bwMode="auto">
          <a:xfrm>
            <a:off x="10299549" y="4698935"/>
            <a:ext cx="1623214" cy="162632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Tree>
    <p:extLst>
      <p:ext uri="{BB962C8B-B14F-4D97-AF65-F5344CB8AC3E}">
        <p14:creationId xmlns:p14="http://schemas.microsoft.com/office/powerpoint/2010/main" val="8678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Community</a:t>
            </a:r>
          </a:p>
        </p:txBody>
      </p:sp>
      <p:sp>
        <p:nvSpPr>
          <p:cNvPr id="6" name="Text Placeholder 5"/>
          <p:cNvSpPr>
            <a:spLocks noGrp="1"/>
          </p:cNvSpPr>
          <p:nvPr>
            <p:ph type="body" sz="quarter" idx="10"/>
          </p:nvPr>
        </p:nvSpPr>
        <p:spPr>
          <a:xfrm>
            <a:off x="269240" y="1189494"/>
            <a:ext cx="7171398" cy="4375032"/>
          </a:xfrm>
        </p:spPr>
        <p:txBody>
          <a:bodyPr/>
          <a:lstStyle/>
          <a:p>
            <a:r>
              <a:rPr lang="en-US" dirty="0"/>
              <a:t>More info</a:t>
            </a:r>
          </a:p>
          <a:p>
            <a:pPr lvl="1"/>
            <a:r>
              <a:rPr lang="en-US" dirty="0">
                <a:hlinkClick r:id="rId3"/>
              </a:rPr>
              <a:t>https://blogs.msdn.microsoft.com/powershell/</a:t>
            </a:r>
            <a:r>
              <a:rPr lang="en-US" dirty="0"/>
              <a:t> </a:t>
            </a:r>
          </a:p>
          <a:p>
            <a:r>
              <a:rPr lang="en-US" dirty="0"/>
              <a:t>Open Source</a:t>
            </a:r>
          </a:p>
          <a:p>
            <a:pPr lvl="1"/>
            <a:r>
              <a:rPr lang="en-US" dirty="0">
                <a:hlinkClick r:id="rId4"/>
              </a:rPr>
              <a:t>https://github.com/PowerShell/PowerShell</a:t>
            </a:r>
            <a:r>
              <a:rPr lang="en-US" dirty="0"/>
              <a:t> </a:t>
            </a:r>
          </a:p>
          <a:p>
            <a:r>
              <a:rPr lang="en-US" dirty="0"/>
              <a:t>We need your help!</a:t>
            </a:r>
          </a:p>
          <a:p>
            <a:pPr lvl="1"/>
            <a:r>
              <a:rPr lang="en-US" dirty="0"/>
              <a:t>RFCs, issues and contributions</a:t>
            </a:r>
          </a:p>
          <a:p>
            <a:pPr lvl="1"/>
            <a:r>
              <a:rPr lang="en-US" dirty="0"/>
              <a:t>Also, we are working with Chef, AWS, VMWare, Google…</a:t>
            </a:r>
          </a:p>
          <a:p>
            <a:r>
              <a:rPr lang="en-US" dirty="0"/>
              <a:t>GitHub</a:t>
            </a:r>
          </a:p>
          <a:p>
            <a:pPr lvl="1"/>
            <a:r>
              <a:rPr lang="en-US" dirty="0">
                <a:hlinkClick r:id="rId4"/>
              </a:rPr>
              <a:t>https://github.com/PowerShell/PowerShell</a:t>
            </a:r>
            <a:r>
              <a:rPr lang="en-US" dirty="0"/>
              <a:t> </a:t>
            </a:r>
          </a:p>
        </p:txBody>
      </p:sp>
      <p:grpSp>
        <p:nvGrpSpPr>
          <p:cNvPr id="10" name="Group 9"/>
          <p:cNvGrpSpPr/>
          <p:nvPr/>
        </p:nvGrpSpPr>
        <p:grpSpPr>
          <a:xfrm>
            <a:off x="7590042" y="2457874"/>
            <a:ext cx="3891038" cy="3829574"/>
            <a:chOff x="3773176" y="1038697"/>
            <a:chExt cx="4890122" cy="4917131"/>
          </a:xfrm>
        </p:grpSpPr>
        <p:pic>
          <p:nvPicPr>
            <p:cNvPr id="11" name="Picture 10"/>
            <p:cNvPicPr>
              <a:picLocks noChangeAspect="1"/>
            </p:cNvPicPr>
            <p:nvPr/>
          </p:nvPicPr>
          <p:blipFill>
            <a:blip r:embed="rId5"/>
            <a:stretch>
              <a:fillRect/>
            </a:stretch>
          </p:blipFill>
          <p:spPr>
            <a:xfrm>
              <a:off x="3773176" y="1038697"/>
              <a:ext cx="4890122" cy="2816220"/>
            </a:xfrm>
            <a:prstGeom prst="rect">
              <a:avLst/>
            </a:prstGeom>
          </p:spPr>
        </p:pic>
        <p:pic>
          <p:nvPicPr>
            <p:cNvPr id="12" name="Picture 11"/>
            <p:cNvPicPr>
              <a:picLocks noChangeAspect="1"/>
            </p:cNvPicPr>
            <p:nvPr/>
          </p:nvPicPr>
          <p:blipFill>
            <a:blip r:embed="rId6"/>
            <a:stretch>
              <a:fillRect/>
            </a:stretch>
          </p:blipFill>
          <p:spPr>
            <a:xfrm>
              <a:off x="4613026" y="3874821"/>
              <a:ext cx="548617" cy="2071503"/>
            </a:xfrm>
            <a:prstGeom prst="rect">
              <a:avLst/>
            </a:prstGeom>
          </p:spPr>
        </p:pic>
        <p:pic>
          <p:nvPicPr>
            <p:cNvPr id="13" name="Picture 12"/>
            <p:cNvPicPr>
              <a:picLocks noChangeAspect="1"/>
            </p:cNvPicPr>
            <p:nvPr/>
          </p:nvPicPr>
          <p:blipFill>
            <a:blip r:embed="rId7"/>
            <a:stretch>
              <a:fillRect/>
            </a:stretch>
          </p:blipFill>
          <p:spPr>
            <a:xfrm>
              <a:off x="6017255" y="3874821"/>
              <a:ext cx="534582" cy="2071504"/>
            </a:xfrm>
            <a:prstGeom prst="rect">
              <a:avLst/>
            </a:prstGeom>
          </p:spPr>
        </p:pic>
        <p:pic>
          <p:nvPicPr>
            <p:cNvPr id="14" name="Picture 13"/>
            <p:cNvPicPr>
              <a:picLocks noChangeAspect="1"/>
            </p:cNvPicPr>
            <p:nvPr/>
          </p:nvPicPr>
          <p:blipFill>
            <a:blip r:embed="rId8"/>
            <a:stretch>
              <a:fillRect/>
            </a:stretch>
          </p:blipFill>
          <p:spPr>
            <a:xfrm>
              <a:off x="7423271" y="3874822"/>
              <a:ext cx="544116" cy="2081006"/>
            </a:xfrm>
            <a:prstGeom prst="rect">
              <a:avLst/>
            </a:prstGeom>
          </p:spPr>
        </p:pic>
      </p:grpSp>
    </p:spTree>
    <p:extLst>
      <p:ext uri="{BB962C8B-B14F-4D97-AF65-F5344CB8AC3E}">
        <p14:creationId xmlns:p14="http://schemas.microsoft.com/office/powerpoint/2010/main" val="202305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184730" y="2788403"/>
            <a:ext cx="9841396" cy="1098762"/>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algn="ctr">
              <a:defRPr/>
            </a:pPr>
            <a:r>
              <a:rPr lang="en-US" sz="7200" dirty="0">
                <a:solidFill>
                  <a:srgbClr val="FFFFFF"/>
                </a:solidFill>
                <a:latin typeface="Segoe UI Semilight" panose="020B0402040204020203" pitchFamily="34" charset="0"/>
                <a:cs typeface="Segoe UI Semilight" panose="020B0402040204020203" pitchFamily="34" charset="0"/>
              </a:rPr>
              <a:t>Microsoft OSS</a:t>
            </a:r>
            <a:endParaRPr kumimoji="0" lang="en-US" sz="7200" b="0" i="0" u="none" strike="noStrike" kern="1200" cap="none" spc="-10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417681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Microsoft Works with Open Source</a:t>
            </a:r>
          </a:p>
        </p:txBody>
      </p:sp>
      <p:sp>
        <p:nvSpPr>
          <p:cNvPr id="9" name="Freeform: Shape 8"/>
          <p:cNvSpPr/>
          <p:nvPr/>
        </p:nvSpPr>
        <p:spPr>
          <a:xfrm>
            <a:off x="269240" y="1286763"/>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a:solidFill>
                  <a:srgbClr val="FFFFFF"/>
                </a:solidFill>
                <a:latin typeface="Segoe UI"/>
              </a:rPr>
              <a:t>Use open source in Microsoft products</a:t>
            </a:r>
          </a:p>
        </p:txBody>
      </p:sp>
      <p:sp>
        <p:nvSpPr>
          <p:cNvPr id="10" name="Freeform: Shape 9"/>
          <p:cNvSpPr/>
          <p:nvPr/>
        </p:nvSpPr>
        <p:spPr>
          <a:xfrm>
            <a:off x="4275138" y="1286763"/>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dirty="0">
                <a:solidFill>
                  <a:srgbClr val="FFFFFF"/>
                </a:solidFill>
                <a:latin typeface="Segoe UI"/>
              </a:rPr>
              <a:t>Ensure we have Microsoft      “value add”</a:t>
            </a:r>
          </a:p>
        </p:txBody>
      </p:sp>
      <p:sp>
        <p:nvSpPr>
          <p:cNvPr id="11" name="Freeform: Shape 10"/>
          <p:cNvSpPr/>
          <p:nvPr/>
        </p:nvSpPr>
        <p:spPr>
          <a:xfrm>
            <a:off x="8281036" y="1286763"/>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dirty="0">
                <a:solidFill>
                  <a:srgbClr val="FFFFFF"/>
                </a:solidFill>
                <a:latin typeface="Segoe UI"/>
              </a:rPr>
              <a:t>Contribute code as open source to the community</a:t>
            </a:r>
          </a:p>
        </p:txBody>
      </p:sp>
      <p:sp>
        <p:nvSpPr>
          <p:cNvPr id="12" name="Freeform: Shape 11"/>
          <p:cNvSpPr/>
          <p:nvPr/>
        </p:nvSpPr>
        <p:spPr>
          <a:xfrm>
            <a:off x="269240" y="3835971"/>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dirty="0">
                <a:solidFill>
                  <a:srgbClr val="FFFFFF"/>
                </a:solidFill>
                <a:latin typeface="Segoe UI"/>
              </a:rPr>
              <a:t>Engage constructively with the community</a:t>
            </a:r>
          </a:p>
        </p:txBody>
      </p:sp>
      <p:sp>
        <p:nvSpPr>
          <p:cNvPr id="13" name="Freeform: Shape 12"/>
          <p:cNvSpPr/>
          <p:nvPr/>
        </p:nvSpPr>
        <p:spPr>
          <a:xfrm>
            <a:off x="4275138" y="3835971"/>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a:solidFill>
                  <a:srgbClr val="FFFFFF"/>
                </a:solidFill>
                <a:latin typeface="Segoe UI"/>
              </a:rPr>
              <a:t>Operating systems:  Linux is a 1</a:t>
            </a:r>
            <a:r>
              <a:rPr lang="en-US" sz="3235" baseline="30000">
                <a:solidFill>
                  <a:srgbClr val="FFFFFF"/>
                </a:solidFill>
                <a:latin typeface="Segoe UI"/>
              </a:rPr>
              <a:t>st</a:t>
            </a:r>
            <a:r>
              <a:rPr lang="en-US" sz="3235">
                <a:solidFill>
                  <a:srgbClr val="FFFFFF"/>
                </a:solidFill>
                <a:latin typeface="Segoe UI"/>
              </a:rPr>
              <a:t> class citizen</a:t>
            </a:r>
          </a:p>
        </p:txBody>
      </p:sp>
      <p:sp>
        <p:nvSpPr>
          <p:cNvPr id="14" name="Freeform: Shape 13"/>
          <p:cNvSpPr/>
          <p:nvPr/>
        </p:nvSpPr>
        <p:spPr>
          <a:xfrm>
            <a:off x="8281036" y="3835971"/>
            <a:ext cx="3641725" cy="2185035"/>
          </a:xfrm>
          <a:custGeom>
            <a:avLst/>
            <a:gdLst>
              <a:gd name="connsiteX0" fmla="*/ 0 w 3714749"/>
              <a:gd name="connsiteY0" fmla="*/ 0 h 2228849"/>
              <a:gd name="connsiteX1" fmla="*/ 3714749 w 3714749"/>
              <a:gd name="connsiteY1" fmla="*/ 0 h 2228849"/>
              <a:gd name="connsiteX2" fmla="*/ 3714749 w 3714749"/>
              <a:gd name="connsiteY2" fmla="*/ 2228849 h 2228849"/>
              <a:gd name="connsiteX3" fmla="*/ 0 w 3714749"/>
              <a:gd name="connsiteY3" fmla="*/ 2228849 h 2228849"/>
              <a:gd name="connsiteX4" fmla="*/ 0 w 3714749"/>
              <a:gd name="connsiteY4" fmla="*/ 0 h 2228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49" h="2228849">
                <a:moveTo>
                  <a:pt x="0" y="0"/>
                </a:moveTo>
                <a:lnTo>
                  <a:pt x="3714749" y="0"/>
                </a:lnTo>
                <a:lnTo>
                  <a:pt x="3714749" y="2228849"/>
                </a:lnTo>
                <a:lnTo>
                  <a:pt x="0" y="2228849"/>
                </a:lnTo>
                <a:lnTo>
                  <a:pt x="0" y="0"/>
                </a:lnTo>
                <a:close/>
              </a:path>
            </a:pathLst>
          </a:custGeom>
          <a:solidFill>
            <a:srgbClr val="0078D7"/>
          </a:solidFill>
          <a:ln>
            <a:solidFill>
              <a:srgbClr val="0078D7"/>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3258" tIns="123258" rIns="123258" bIns="123258" numCol="1" spcCol="1270" anchor="ctr" anchorCtr="0">
            <a:noAutofit/>
          </a:bodyPr>
          <a:lstStyle/>
          <a:p>
            <a:pPr algn="ctr" defTabSz="1437953">
              <a:lnSpc>
                <a:spcPct val="90000"/>
              </a:lnSpc>
              <a:spcBef>
                <a:spcPct val="0"/>
              </a:spcBef>
              <a:spcAft>
                <a:spcPct val="35000"/>
              </a:spcAft>
            </a:pPr>
            <a:r>
              <a:rPr lang="en-US" sz="3235" dirty="0">
                <a:solidFill>
                  <a:srgbClr val="FFFFFF"/>
                </a:solidFill>
                <a:latin typeface="Segoe UI"/>
              </a:rPr>
              <a:t>Field sellers, support, and services ramp up</a:t>
            </a:r>
          </a:p>
        </p:txBody>
      </p:sp>
      <p:sp>
        <p:nvSpPr>
          <p:cNvPr id="15" name="Rectangle 14"/>
          <p:cNvSpPr/>
          <p:nvPr/>
        </p:nvSpPr>
        <p:spPr bwMode="auto">
          <a:xfrm>
            <a:off x="140766" y="1199010"/>
            <a:ext cx="3809805" cy="2388910"/>
          </a:xfrm>
          <a:prstGeom prst="rect">
            <a:avLst/>
          </a:prstGeom>
          <a:solidFill>
            <a:srgbClr val="F8F8F8">
              <a:alpha val="84706"/>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6" name="Rectangle 15"/>
          <p:cNvSpPr/>
          <p:nvPr/>
        </p:nvSpPr>
        <p:spPr bwMode="auto">
          <a:xfrm>
            <a:off x="4137327" y="1194339"/>
            <a:ext cx="3809805" cy="2388910"/>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7" name="Rectangle 16"/>
          <p:cNvSpPr/>
          <p:nvPr/>
        </p:nvSpPr>
        <p:spPr bwMode="auto">
          <a:xfrm>
            <a:off x="8133887" y="1194338"/>
            <a:ext cx="3809805" cy="2388910"/>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8" name="Rectangle 17"/>
          <p:cNvSpPr/>
          <p:nvPr/>
        </p:nvSpPr>
        <p:spPr bwMode="auto">
          <a:xfrm>
            <a:off x="140766" y="3743547"/>
            <a:ext cx="3809805" cy="2388910"/>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
        <p:nvSpPr>
          <p:cNvPr id="19" name="Rectangle 18"/>
          <p:cNvSpPr/>
          <p:nvPr/>
        </p:nvSpPr>
        <p:spPr bwMode="auto">
          <a:xfrm>
            <a:off x="4194403" y="3757806"/>
            <a:ext cx="3809805" cy="2388910"/>
          </a:xfrm>
          <a:prstGeom prst="rect">
            <a:avLst/>
          </a:prstGeom>
          <a:solidFill>
            <a:srgbClr val="F8F8F8">
              <a:alpha val="8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4124233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15"/>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7"/>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36790" y="2532575"/>
            <a:ext cx="7888452" cy="1792836"/>
          </a:xfrm>
        </p:spPr>
        <p:txBody>
          <a:bodyPr/>
          <a:lstStyle/>
          <a:p>
            <a:pPr algn="ctr"/>
            <a:r>
              <a:rPr lang="en-US" b="1" dirty="0">
                <a:solidFill>
                  <a:srgbClr val="FF0000"/>
                </a:solidFill>
              </a:rPr>
              <a:t>WARNING</a:t>
            </a:r>
            <a:br>
              <a:rPr lang="en-US" dirty="0"/>
            </a:br>
            <a:r>
              <a:rPr lang="en-US" sz="2745" dirty="0"/>
              <a:t>All features you will see are in preview</a:t>
            </a:r>
            <a:endParaRPr lang="es-ES" sz="2745" dirty="0"/>
          </a:p>
        </p:txBody>
      </p:sp>
    </p:spTree>
    <p:extLst>
      <p:ext uri="{BB962C8B-B14F-4D97-AF65-F5344CB8AC3E}">
        <p14:creationId xmlns:p14="http://schemas.microsoft.com/office/powerpoint/2010/main" val="41156830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latin typeface="Segoe UI"/>
                </a:rPr>
                <a:t>Many enterprises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latin typeface="Segoe UI"/>
                </a:rPr>
                <a:t>run Linux as a guest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kern="0" dirty="0">
                <a:gradFill>
                  <a:gsLst>
                    <a:gs pos="16814">
                      <a:srgbClr val="FFFFFF"/>
                    </a:gs>
                    <a:gs pos="46000">
                      <a:srgbClr val="FFFFFF"/>
                    </a:gs>
                  </a:gsLst>
                  <a:lin ang="5400000" scaled="0"/>
                </a:gradFill>
                <a:latin typeface="Segoe UI Light"/>
              </a:rPr>
              <a:t>Today</a:t>
            </a:r>
            <a:endParaRPr lang="en-US" sz="3921" dirty="0">
              <a:gradFill>
                <a:gsLst>
                  <a:gs pos="16814">
                    <a:srgbClr val="FFFFFF"/>
                  </a:gs>
                  <a:gs pos="46000">
                    <a:srgbClr val="FFFFFF"/>
                  </a:gs>
                </a:gsLst>
                <a:lin ang="5400000" scaled="0"/>
              </a:gradFill>
              <a:latin typeface="Segoe UI Light"/>
            </a:endParaRP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latin typeface="Segoe UI"/>
                </a:rPr>
                <a:t>System Center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manages hundreds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of thousands of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latin typeface="Segoe UI"/>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latin typeface="Segoe UI"/>
                  </a:rPr>
                  <a:t>25% of IaaS VMs </a:t>
                </a:r>
                <a:br>
                  <a:rPr lang="en-US" sz="1961" dirty="0">
                    <a:gradFill>
                      <a:gsLst>
                        <a:gs pos="16814">
                          <a:srgbClr val="FFFFFF"/>
                        </a:gs>
                        <a:gs pos="46000">
                          <a:srgbClr val="FFFFFF"/>
                        </a:gs>
                      </a:gsLst>
                      <a:lin ang="5400000" scaled="0"/>
                    </a:gradFill>
                    <a:latin typeface="Segoe UI"/>
                  </a:rPr>
                </a:br>
                <a:r>
                  <a:rPr lang="en-US" sz="1961" dirty="0">
                    <a:gradFill>
                      <a:gsLst>
                        <a:gs pos="16814">
                          <a:srgbClr val="FFFFFF"/>
                        </a:gs>
                        <a:gs pos="46000">
                          <a:srgbClr val="FFFFFF"/>
                        </a:gs>
                      </a:gsLst>
                      <a:lin ang="5400000" scaled="0"/>
                    </a:gradFill>
                    <a:latin typeface="Segoe UI"/>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latin typeface="Segoe UI"/>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latin typeface="Segoe UI"/>
            </a:endParaRPr>
          </a:p>
        </p:txBody>
      </p:sp>
      <p:cxnSp>
        <p:nvCxnSpPr>
          <p:cNvPr id="15" name="Straight Connector 14"/>
          <p:cNvCxnSpPr/>
          <p:nvPr/>
        </p:nvCxnSpPr>
        <p:spPr>
          <a:xfrm flipV="1">
            <a:off x="585197" y="2269515"/>
            <a:ext cx="607138" cy="1552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rot="21299690">
            <a:off x="546881" y="1846273"/>
            <a:ext cx="759803" cy="39948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en-US" sz="2745" b="1" kern="0" dirty="0">
                <a:gradFill>
                  <a:gsLst>
                    <a:gs pos="16814">
                      <a:srgbClr val="FFFFFF"/>
                    </a:gs>
                    <a:gs pos="46000">
                      <a:srgbClr val="FFFFFF"/>
                    </a:gs>
                  </a:gsLst>
                  <a:lin ang="5400000" scaled="0"/>
                </a:gradFill>
                <a:latin typeface="Bradley Hand ITC" panose="03070402050302030203" pitchFamily="66" charset="0"/>
              </a:rPr>
              <a:t>30%</a:t>
            </a:r>
          </a:p>
        </p:txBody>
      </p:sp>
    </p:spTree>
    <p:extLst>
      <p:ext uri="{BB962C8B-B14F-4D97-AF65-F5344CB8AC3E}">
        <p14:creationId xmlns:p14="http://schemas.microsoft.com/office/powerpoint/2010/main" val="269948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par>
                          <p:cTn id="14" fill="hold">
                            <p:stCondLst>
                              <p:cond delay="650"/>
                            </p:stCondLst>
                            <p:childTnLst>
                              <p:par>
                                <p:cTn id="15" presetID="1"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decel="10000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750" fill="hold"/>
                                        <p:tgtEl>
                                          <p:spTgt spid="45"/>
                                        </p:tgtEl>
                                        <p:attrNameLst>
                                          <p:attrName>ppt_x</p:attrName>
                                        </p:attrNameLst>
                                      </p:cBhvr>
                                      <p:tavLst>
                                        <p:tav tm="0">
                                          <p:val>
                                            <p:strVal val="0-#ppt_w/2"/>
                                          </p:val>
                                        </p:tav>
                                        <p:tav tm="100000">
                                          <p:val>
                                            <p:strVal val="#ppt_x"/>
                                          </p:val>
                                        </p:tav>
                                      </p:tavLst>
                                    </p:anim>
                                    <p:anim calcmode="lin" valueType="num">
                                      <p:cBhvr additive="base">
                                        <p:cTn id="24"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decel="100000"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850" fill="hold"/>
                                        <p:tgtEl>
                                          <p:spTgt spid="46"/>
                                        </p:tgtEl>
                                        <p:attrNameLst>
                                          <p:attrName>ppt_x</p:attrName>
                                        </p:attrNameLst>
                                      </p:cBhvr>
                                      <p:tavLst>
                                        <p:tav tm="0">
                                          <p:val>
                                            <p:strVal val="0-#ppt_w/2"/>
                                          </p:val>
                                        </p:tav>
                                        <p:tav tm="100000">
                                          <p:val>
                                            <p:strVal val="#ppt_x"/>
                                          </p:val>
                                        </p:tav>
                                      </p:tavLst>
                                    </p:anim>
                                    <p:anim calcmode="lin" valueType="num">
                                      <p:cBhvr additive="base">
                                        <p:cTn id="30"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decel="100000" fill="hold" nodeType="clickEffect">
                                  <p:stCondLst>
                                    <p:cond delay="0"/>
                                  </p:stCondLst>
                                  <p:childTnLst>
                                    <p:set>
                                      <p:cBhvr>
                                        <p:cTn id="39" dur="1" fill="hold">
                                          <p:stCondLst>
                                            <p:cond delay="0"/>
                                          </p:stCondLst>
                                        </p:cTn>
                                        <p:tgtEl>
                                          <p:spTgt spid="69"/>
                                        </p:tgtEl>
                                        <p:attrNameLst>
                                          <p:attrName>style.visibility</p:attrName>
                                        </p:attrNameLst>
                                      </p:cBhvr>
                                      <p:to>
                                        <p:strVal val="visible"/>
                                      </p:to>
                                    </p:set>
                                    <p:anim calcmode="lin" valueType="num">
                                      <p:cBhvr additive="base">
                                        <p:cTn id="40" dur="650" fill="hold"/>
                                        <p:tgtEl>
                                          <p:spTgt spid="69"/>
                                        </p:tgtEl>
                                        <p:attrNameLst>
                                          <p:attrName>ppt_x</p:attrName>
                                        </p:attrNameLst>
                                      </p:cBhvr>
                                      <p:tavLst>
                                        <p:tav tm="0">
                                          <p:val>
                                            <p:strVal val="0-#ppt_w/2"/>
                                          </p:val>
                                        </p:tav>
                                        <p:tav tm="100000">
                                          <p:val>
                                            <p:strVal val="#ppt_x"/>
                                          </p:val>
                                        </p:tav>
                                      </p:tavLst>
                                    </p:anim>
                                    <p:anim calcmode="lin" valueType="num">
                                      <p:cBhvr additive="base">
                                        <p:cTn id="41"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8" decel="100000" fill="hold" nodeType="click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750" fill="hold"/>
                                        <p:tgtEl>
                                          <p:spTgt spid="53"/>
                                        </p:tgtEl>
                                        <p:attrNameLst>
                                          <p:attrName>ppt_x</p:attrName>
                                        </p:attrNameLst>
                                      </p:cBhvr>
                                      <p:tavLst>
                                        <p:tav tm="0">
                                          <p:val>
                                            <p:strVal val="0-#ppt_w/2"/>
                                          </p:val>
                                        </p:tav>
                                        <p:tav tm="100000">
                                          <p:val>
                                            <p:strVal val="#ppt_x"/>
                                          </p:val>
                                        </p:tav>
                                      </p:tavLst>
                                    </p:anim>
                                    <p:anim calcmode="lin" valueType="num">
                                      <p:cBhvr additive="base">
                                        <p:cTn id="47"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decel="100000" fill="hold" nodeType="click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850" fill="hold"/>
                                        <p:tgtEl>
                                          <p:spTgt spid="50"/>
                                        </p:tgtEl>
                                        <p:attrNameLst>
                                          <p:attrName>ppt_x</p:attrName>
                                        </p:attrNameLst>
                                      </p:cBhvr>
                                      <p:tavLst>
                                        <p:tav tm="0">
                                          <p:val>
                                            <p:strVal val="0-#ppt_w/2"/>
                                          </p:val>
                                        </p:tav>
                                        <p:tav tm="100000">
                                          <p:val>
                                            <p:strVal val="#ppt_x"/>
                                          </p:val>
                                        </p:tav>
                                      </p:tavLst>
                                    </p:anim>
                                    <p:anim calcmode="lin" valueType="num">
                                      <p:cBhvr additive="base">
                                        <p:cTn id="53"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decel="10000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650" fill="hold"/>
                                        <p:tgtEl>
                                          <p:spTgt spid="10"/>
                                        </p:tgtEl>
                                        <p:attrNameLst>
                                          <p:attrName>ppt_x</p:attrName>
                                        </p:attrNameLst>
                                      </p:cBhvr>
                                      <p:tavLst>
                                        <p:tav tm="0">
                                          <p:val>
                                            <p:strVal val="0-#ppt_w/2"/>
                                          </p:val>
                                        </p:tav>
                                        <p:tav tm="100000">
                                          <p:val>
                                            <p:strVal val="#ppt_x"/>
                                          </p:val>
                                        </p:tav>
                                      </p:tavLst>
                                    </p:anim>
                                    <p:anim calcmode="lin" valueType="num">
                                      <p:cBhvr additive="base">
                                        <p:cTn id="59" dur="650" fill="hold"/>
                                        <p:tgtEl>
                                          <p:spTgt spid="10"/>
                                        </p:tgtEl>
                                        <p:attrNameLst>
                                          <p:attrName>ppt_y</p:attrName>
                                        </p:attrNameLst>
                                      </p:cBhvr>
                                      <p:tavLst>
                                        <p:tav tm="0">
                                          <p:val>
                                            <p:strVal val="#ppt_y"/>
                                          </p:val>
                                        </p:tav>
                                        <p:tav tm="100000">
                                          <p:val>
                                            <p:strVal val="#ppt_y"/>
                                          </p:val>
                                        </p:tav>
                                      </p:tavLst>
                                    </p:anim>
                                  </p:childTnLst>
                                </p:cTn>
                              </p:par>
                            </p:childTnLst>
                          </p:cTn>
                        </p:par>
                        <p:par>
                          <p:cTn id="60" fill="hold">
                            <p:stCondLst>
                              <p:cond delay="650"/>
                            </p:stCondLst>
                            <p:childTnLst>
                              <p:par>
                                <p:cTn id="61" presetID="10"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0078D7"/>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21774" b="-1"/>
          <a:stretch/>
        </p:blipFill>
        <p:spPr>
          <a:xfrm>
            <a:off x="0" y="0"/>
            <a:ext cx="12192000" cy="6857514"/>
          </a:xfrm>
          <a:prstGeom prst="rect">
            <a:avLst/>
          </a:prstGeom>
        </p:spPr>
      </p:pic>
      <p:sp>
        <p:nvSpPr>
          <p:cNvPr id="11" name="Rectangle 10"/>
          <p:cNvSpPr/>
          <p:nvPr/>
        </p:nvSpPr>
        <p:spPr>
          <a:xfrm>
            <a:off x="441" y="0"/>
            <a:ext cx="12191559" cy="6857514"/>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 name="Text Placeholder 2"/>
          <p:cNvSpPr>
            <a:spLocks noGrp="1"/>
          </p:cNvSpPr>
          <p:nvPr>
            <p:ph type="body" sz="quarter" idx="4294967295"/>
          </p:nvPr>
        </p:nvSpPr>
        <p:spPr>
          <a:xfrm>
            <a:off x="1437696" y="2729659"/>
            <a:ext cx="5829998" cy="1398196"/>
          </a:xfrm>
          <a:prstGeom prst="rect">
            <a:avLst/>
          </a:prstGeom>
        </p:spPr>
        <p:txBody>
          <a:bodyPr/>
          <a:lstStyle/>
          <a:p>
            <a:pPr marL="0" indent="0">
              <a:buNone/>
            </a:pPr>
            <a:r>
              <a:rPr lang="en-US" sz="4800" dirty="0">
                <a:solidFill>
                  <a:schemeClr val="bg1"/>
                </a:solidFill>
                <a:latin typeface="Segoe UI Semilight" panose="020B0402040204020203" pitchFamily="34" charset="0"/>
                <a:cs typeface="Segoe UI Semilight" panose="020B0402040204020203" pitchFamily="34" charset="0"/>
              </a:rPr>
              <a:t>Top contributor</a:t>
            </a:r>
          </a:p>
          <a:p>
            <a:pPr marL="0" indent="0">
              <a:buNone/>
            </a:pPr>
            <a:r>
              <a:rPr lang="en-US" sz="4800" dirty="0">
                <a:solidFill>
                  <a:schemeClr val="bg1"/>
                </a:solidFill>
                <a:latin typeface="Segoe UI Semilight" panose="020B0402040204020203" pitchFamily="34" charset="0"/>
                <a:cs typeface="Segoe UI Semilight" panose="020B0402040204020203" pitchFamily="34" charset="0"/>
              </a:rPr>
              <a:t>on GitHub</a:t>
            </a:r>
          </a:p>
        </p:txBody>
      </p:sp>
      <p:sp>
        <p:nvSpPr>
          <p:cNvPr id="9" name="Text Placeholder 2"/>
          <p:cNvSpPr txBox="1">
            <a:spLocks/>
          </p:cNvSpPr>
          <p:nvPr/>
        </p:nvSpPr>
        <p:spPr>
          <a:xfrm>
            <a:off x="1968882" y="1015119"/>
            <a:ext cx="4222652" cy="248375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600" b="1"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10" name="Group 9"/>
          <p:cNvGrpSpPr/>
          <p:nvPr/>
        </p:nvGrpSpPr>
        <p:grpSpPr>
          <a:xfrm>
            <a:off x="8261866" y="487"/>
            <a:ext cx="3936925" cy="6857027"/>
            <a:chOff x="8261866" y="487"/>
            <a:chExt cx="3936925" cy="6857027"/>
          </a:xfrm>
        </p:grpSpPr>
        <p:sp>
          <p:nvSpPr>
            <p:cNvPr id="14" name="Rectangle 13"/>
            <p:cNvSpPr/>
            <p:nvPr/>
          </p:nvSpPr>
          <p:spPr bwMode="auto">
            <a:xfrm>
              <a:off x="8343853" y="487"/>
              <a:ext cx="3854938" cy="68570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5" name="Group 14"/>
            <p:cNvGrpSpPr/>
            <p:nvPr/>
          </p:nvGrpSpPr>
          <p:grpSpPr>
            <a:xfrm>
              <a:off x="8261866" y="450997"/>
              <a:ext cx="1773792" cy="5963330"/>
              <a:chOff x="8032196" y="398604"/>
              <a:chExt cx="1773792" cy="5963330"/>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24112" y="1732450"/>
                <a:ext cx="789961" cy="789961"/>
              </a:xfrm>
              <a:prstGeom prst="rect">
                <a:avLst/>
              </a:prstGeom>
            </p:spPr>
          </p:pic>
          <p:pic>
            <p:nvPicPr>
              <p:cNvPr id="22" name="Picture 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404534" y="2833250"/>
                <a:ext cx="1029117" cy="1029117"/>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60863" y="4113907"/>
                <a:ext cx="735535" cy="735535"/>
              </a:xfrm>
              <a:prstGeom prst="rect">
                <a:avLst/>
              </a:prstGeom>
            </p:spPr>
          </p:pic>
          <p:pic>
            <p:nvPicPr>
              <p:cNvPr id="24" name="Picture 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032196" y="5031590"/>
                <a:ext cx="1773792" cy="1330344"/>
              </a:xfrm>
              <a:prstGeom prst="rect">
                <a:avLst/>
              </a:prstGeom>
            </p:spPr>
          </p:pic>
          <p:pic>
            <p:nvPicPr>
              <p:cNvPr id="25" name="Picture 2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342327" y="398604"/>
                <a:ext cx="1153531" cy="1153531"/>
              </a:xfrm>
              <a:prstGeom prst="rect">
                <a:avLst/>
              </a:prstGeom>
            </p:spPr>
          </p:pic>
        </p:grpSp>
        <p:sp>
          <p:nvSpPr>
            <p:cNvPr id="16" name="Rectangle 15"/>
            <p:cNvSpPr/>
            <p:nvPr/>
          </p:nvSpPr>
          <p:spPr bwMode="auto">
            <a:xfrm>
              <a:off x="9688628" y="605474"/>
              <a:ext cx="2064565" cy="72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D2D2D2">
                      <a:lumMod val="50000"/>
                    </a:srgbClr>
                  </a:solidFill>
                  <a:effectLst/>
                  <a:uLnTx/>
                  <a:uFillTx/>
                  <a:latin typeface="Segoe UI Semibold" panose="020B0702040204020203" pitchFamily="34" charset="0"/>
                  <a:ea typeface="Segoe UI" pitchFamily="34" charset="0"/>
                  <a:cs typeface="Segoe UI Semibold" panose="020B0702040204020203" pitchFamily="34" charset="0"/>
                </a:rPr>
                <a:t>16,419</a:t>
              </a:r>
            </a:p>
          </p:txBody>
        </p:sp>
        <p:sp>
          <p:nvSpPr>
            <p:cNvPr id="17" name="Rectangle 16"/>
            <p:cNvSpPr/>
            <p:nvPr/>
          </p:nvSpPr>
          <p:spPr bwMode="auto">
            <a:xfrm>
              <a:off x="9688628" y="1782216"/>
              <a:ext cx="2064565" cy="72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D2D2D2">
                      <a:lumMod val="50000"/>
                    </a:srgbClr>
                  </a:solidFill>
                  <a:effectLst/>
                  <a:uLnTx/>
                  <a:uFillTx/>
                  <a:latin typeface="Segoe UI Semibold" panose="020B0702040204020203" pitchFamily="34" charset="0"/>
                  <a:ea typeface="Segoe UI" pitchFamily="34" charset="0"/>
                  <a:cs typeface="Segoe UI Semibold" panose="020B0702040204020203" pitchFamily="34" charset="0"/>
                </a:rPr>
                <a:t>15,682</a:t>
              </a:r>
            </a:p>
          </p:txBody>
        </p:sp>
        <p:sp>
          <p:nvSpPr>
            <p:cNvPr id="18" name="Rectangle 17"/>
            <p:cNvSpPr/>
            <p:nvPr/>
          </p:nvSpPr>
          <p:spPr bwMode="auto">
            <a:xfrm>
              <a:off x="9688628" y="2958960"/>
              <a:ext cx="2064565" cy="72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D2D2D2">
                      <a:lumMod val="50000"/>
                    </a:srgbClr>
                  </a:solidFill>
                  <a:effectLst/>
                  <a:uLnTx/>
                  <a:uFillTx/>
                  <a:latin typeface="Segoe UI Semibold" panose="020B0702040204020203" pitchFamily="34" charset="0"/>
                  <a:ea typeface="Segoe UI" pitchFamily="34" charset="0"/>
                  <a:cs typeface="Segoe UI Semibold" panose="020B0702040204020203" pitchFamily="34" charset="0"/>
                </a:rPr>
                <a:t>14,059</a:t>
              </a:r>
            </a:p>
          </p:txBody>
        </p:sp>
        <p:sp>
          <p:nvSpPr>
            <p:cNvPr id="19" name="Rectangle 18"/>
            <p:cNvSpPr/>
            <p:nvPr/>
          </p:nvSpPr>
          <p:spPr bwMode="auto">
            <a:xfrm>
              <a:off x="9688628" y="4135702"/>
              <a:ext cx="2064565" cy="72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D2D2D2">
                      <a:lumMod val="50000"/>
                    </a:srgbClr>
                  </a:solidFill>
                  <a:effectLst/>
                  <a:uLnTx/>
                  <a:uFillTx/>
                  <a:latin typeface="Segoe UI Semibold" panose="020B0702040204020203" pitchFamily="34" charset="0"/>
                  <a:ea typeface="Segoe UI" pitchFamily="34" charset="0"/>
                  <a:cs typeface="Segoe UI Semibold" panose="020B0702040204020203" pitchFamily="34" charset="0"/>
                </a:rPr>
                <a:t>12,841</a:t>
              </a:r>
            </a:p>
          </p:txBody>
        </p:sp>
        <p:sp>
          <p:nvSpPr>
            <p:cNvPr id="20" name="Rectangle 19"/>
            <p:cNvSpPr/>
            <p:nvPr/>
          </p:nvSpPr>
          <p:spPr bwMode="auto">
            <a:xfrm>
              <a:off x="9688628" y="5312444"/>
              <a:ext cx="2064565" cy="72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ct val="0"/>
                </a:spcAft>
                <a:buClrTx/>
                <a:buSzTx/>
                <a:buFontTx/>
                <a:buNone/>
                <a:tabLst/>
                <a:defRPr/>
              </a:pPr>
              <a:r>
                <a:rPr kumimoji="0" lang="en-US" sz="4000" b="0" i="0" u="none" strike="noStrike" kern="1200" cap="none" spc="0" normalizeH="0" baseline="0" noProof="0" dirty="0">
                  <a:ln>
                    <a:noFill/>
                  </a:ln>
                  <a:solidFill>
                    <a:srgbClr val="D2D2D2">
                      <a:lumMod val="50000"/>
                    </a:srgbClr>
                  </a:solidFill>
                  <a:effectLst/>
                  <a:uLnTx/>
                  <a:uFillTx/>
                  <a:latin typeface="Segoe UI Semibold" panose="020B0702040204020203" pitchFamily="34" charset="0"/>
                  <a:ea typeface="Segoe UI" pitchFamily="34" charset="0"/>
                  <a:cs typeface="Segoe UI Semibold" panose="020B0702040204020203" pitchFamily="34" charset="0"/>
                </a:rPr>
                <a:t>12,140</a:t>
              </a:r>
            </a:p>
          </p:txBody>
        </p:sp>
      </p:grpSp>
    </p:spTree>
    <p:extLst>
      <p:ext uri="{BB962C8B-B14F-4D97-AF65-F5344CB8AC3E}">
        <p14:creationId xmlns:p14="http://schemas.microsoft.com/office/powerpoint/2010/main" val="329264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7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600"/>
                                        <p:tgtEl>
                                          <p:spTgt spid="8"/>
                                        </p:tgtEl>
                                      </p:cBhvr>
                                    </p:animEffect>
                                  </p:childTnLst>
                                </p:cTn>
                              </p:par>
                              <p:par>
                                <p:cTn id="12" presetID="35" presetClass="path" presetSubtype="0" decel="100000" fill="hold" grpId="1" nodeType="withEffect">
                                  <p:stCondLst>
                                    <p:cond delay="750"/>
                                  </p:stCondLst>
                                  <p:childTnLst>
                                    <p:animMotion origin="layout" path="M -0.05547 0.00023 L 0 0.00023 " pathEditMode="relative" rAng="0" ptsTypes="AA">
                                      <p:cBhvr>
                                        <p:cTn id="13" dur="800" fill="hold"/>
                                        <p:tgtEl>
                                          <p:spTgt spid="8"/>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Projects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08" y="1512784"/>
            <a:ext cx="1881615" cy="2011680"/>
          </a:xfrm>
          <a:prstGeom prst="rect">
            <a:avLst/>
          </a:prstGeom>
        </p:spPr>
      </p:pic>
      <p:pic>
        <p:nvPicPr>
          <p:cNvPr id="1030" name="Picture 6" descr="Resultado de imagen de xamar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420" y="689824"/>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919" y="1466417"/>
            <a:ext cx="2103120" cy="2103120"/>
          </a:xfrm>
          <a:prstGeom prst="rect">
            <a:avLst/>
          </a:prstGeom>
        </p:spPr>
      </p:pic>
      <p:pic>
        <p:nvPicPr>
          <p:cNvPr id="1034" name="Picture 10" descr="Resultado de imagen de .visual studio code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86279" y="1466417"/>
            <a:ext cx="210312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bot microsoft logo"/>
          <p:cNvPicPr>
            <a:picLocks noChangeAspect="1" noChangeArrowheads="1"/>
          </p:cNvPicPr>
          <p:nvPr/>
        </p:nvPicPr>
        <p:blipFill rotWithShape="1">
          <a:blip r:embed="rId7">
            <a:extLst>
              <a:ext uri="{28A0092B-C50C-407E-A947-70E740481C1C}">
                <a14:useLocalDpi xmlns:a14="http://schemas.microsoft.com/office/drawing/2010/main" val="0"/>
              </a:ext>
            </a:extLst>
          </a:blip>
          <a:srcRect l="8338" r="63248"/>
          <a:stretch/>
        </p:blipFill>
        <p:spPr bwMode="auto">
          <a:xfrm>
            <a:off x="1952305" y="3800432"/>
            <a:ext cx="2286378"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ypeScript 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4079" y="4463884"/>
            <a:ext cx="2743200" cy="6693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n de azure container service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43433" y="4138154"/>
            <a:ext cx="2743200" cy="13208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Placeholder 5"/>
          <p:cNvSpPr>
            <a:spLocks noGrp="1"/>
          </p:cNvSpPr>
          <p:nvPr>
            <p:ph type="body" sz="quarter" idx="10"/>
          </p:nvPr>
        </p:nvSpPr>
        <p:spPr>
          <a:xfrm>
            <a:off x="269239" y="1189495"/>
            <a:ext cx="11653523" cy="5705536"/>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lvl="1"/>
            <a:r>
              <a:rPr lang="en-US" dirty="0">
                <a:hlinkClick r:id="rId10"/>
              </a:rPr>
              <a:t>https://github.com/Microsoft</a:t>
            </a:r>
            <a:r>
              <a:rPr lang="en-US" dirty="0"/>
              <a:t> </a:t>
            </a:r>
          </a:p>
        </p:txBody>
      </p:sp>
    </p:spTree>
    <p:extLst>
      <p:ext uri="{BB962C8B-B14F-4D97-AF65-F5344CB8AC3E}">
        <p14:creationId xmlns:p14="http://schemas.microsoft.com/office/powerpoint/2010/main" val="271803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D3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490" r="19475"/>
          <a:stretch/>
        </p:blipFill>
        <p:spPr>
          <a:xfrm>
            <a:off x="441" y="0"/>
            <a:ext cx="12191560" cy="6858000"/>
          </a:xfrm>
          <a:prstGeom prst="rect">
            <a:avLst/>
          </a:prstGeom>
        </p:spPr>
      </p:pic>
      <p:sp>
        <p:nvSpPr>
          <p:cNvPr id="6" name="Rectangle 5"/>
          <p:cNvSpPr/>
          <p:nvPr/>
        </p:nvSpPr>
        <p:spPr>
          <a:xfrm>
            <a:off x="441" y="0"/>
            <a:ext cx="12191559"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 name="Title 1"/>
          <p:cNvSpPr>
            <a:spLocks noGrp="1"/>
          </p:cNvSpPr>
          <p:nvPr>
            <p:ph type="title"/>
          </p:nvPr>
        </p:nvSpPr>
        <p:spPr>
          <a:xfrm>
            <a:off x="2644027" y="2835492"/>
            <a:ext cx="6900549" cy="1746636"/>
          </a:xfrm>
        </p:spPr>
        <p:txBody>
          <a:bodyPr/>
          <a:lstStyle/>
          <a:p>
            <a:pPr algn="ctr"/>
            <a:r>
              <a:rPr lang="en-US" sz="4800" spc="0" dirty="0">
                <a:solidFill>
                  <a:srgbClr val="FFFFFF"/>
                </a:solidFill>
              </a:rPr>
              <a:t>Microsoft joins the</a:t>
            </a:r>
            <a:br>
              <a:rPr lang="en-US" sz="4800" spc="0" dirty="0">
                <a:solidFill>
                  <a:srgbClr val="FFFFFF"/>
                </a:solidFill>
              </a:rPr>
            </a:br>
            <a:r>
              <a:rPr lang="en-US" sz="4800" spc="0" dirty="0">
                <a:solidFill>
                  <a:srgbClr val="FFFFFF"/>
                </a:solidFill>
              </a:rPr>
              <a:t>Linux Foundation</a:t>
            </a:r>
            <a:endParaRPr lang="en-US" sz="5400" spc="0" dirty="0">
              <a:solidFill>
                <a:srgbClr val="FFFFFF"/>
              </a:solidFill>
            </a:endParaRPr>
          </a:p>
        </p:txBody>
      </p:sp>
      <p:sp>
        <p:nvSpPr>
          <p:cNvPr id="3" name="Rectangle 2"/>
          <p:cNvSpPr/>
          <p:nvPr/>
        </p:nvSpPr>
        <p:spPr>
          <a:xfrm>
            <a:off x="4779680" y="2189161"/>
            <a:ext cx="262924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ANNOUNCING</a:t>
            </a:r>
            <a:endParaRPr kumimoji="0" lang="en-US" sz="2800" b="0" i="0" u="none" strike="noStrike" kern="1200" cap="none" spc="0" normalizeH="0" baseline="0" noProof="0" dirty="0">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80087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rgbClr val="282D32"/>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1112260" y="2264335"/>
            <a:ext cx="10805782" cy="1098762"/>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4400" b="0" i="0" u="none" strike="noStrike" kern="1200" cap="none" spc="-100" normalizeH="0" baseline="0" noProof="0" dirty="0">
                <a:ln w="3175">
                  <a:noFill/>
                </a:ln>
                <a:solidFill>
                  <a:srgbClr val="4EB1FF"/>
                </a:solidFill>
                <a:effectLst/>
                <a:uLnTx/>
                <a:uFillTx/>
                <a:latin typeface="Segoe UI Light"/>
                <a:ea typeface="+mn-ea"/>
                <a:cs typeface="Segoe UI" pitchFamily="34" charset="0"/>
              </a:rPr>
              <a:t>Announcing</a:t>
            </a:r>
          </a:p>
        </p:txBody>
      </p:sp>
      <p:sp>
        <p:nvSpPr>
          <p:cNvPr id="7" name="Rectangle 6"/>
          <p:cNvSpPr/>
          <p:nvPr/>
        </p:nvSpPr>
        <p:spPr>
          <a:xfrm>
            <a:off x="1146772" y="3535794"/>
            <a:ext cx="11045228" cy="523220"/>
          </a:xfrm>
          <a:prstGeom prst="rect">
            <a:avLst/>
          </a:prstGeom>
        </p:spPr>
        <p:txBody>
          <a:bodyPr wrap="square" lIns="146304">
            <a:spAutoFit/>
          </a:bodyPr>
          <a:lstStyle/>
          <a:p>
            <a:pPr marL="0" marR="0" lvl="0" indent="0" algn="l" defTabSz="932327" rtl="0" eaLnBrk="1" fontAlgn="auto" latinLnBrk="0" hangingPunct="1">
              <a:lnSpc>
                <a:spcPct val="100000"/>
              </a:lnSpc>
              <a:spcBef>
                <a:spcPct val="0"/>
              </a:spcBef>
              <a:spcAft>
                <a:spcPts val="1800"/>
              </a:spcAft>
              <a:buClrTx/>
              <a:buSzTx/>
              <a:buFontTx/>
              <a:buNone/>
              <a:tabLst/>
              <a:defRPr/>
            </a:pPr>
            <a:r>
              <a:rPr kumimoji="0" lang="en-US" sz="2800" b="0" i="0" u="none" strike="noStrike" kern="1200" cap="none" spc="-101" normalizeH="0" baseline="0" noProof="0" dirty="0">
                <a:ln w="3175">
                  <a:noFill/>
                </a:ln>
                <a:gradFill>
                  <a:gsLst>
                    <a:gs pos="0">
                      <a:srgbClr val="FFFFFF"/>
                    </a:gs>
                    <a:gs pos="100000">
                      <a:srgbClr val="FFFFFF"/>
                    </a:gs>
                  </a:gsLst>
                </a:gradFill>
                <a:effectLst/>
                <a:uLnTx/>
                <a:uFillTx/>
                <a:latin typeface="Segoe UI Semibold" panose="020B0702040204020203" pitchFamily="34" charset="0"/>
                <a:ea typeface="+mn-ea"/>
                <a:cs typeface="Segoe UI Semibold" panose="020B0702040204020203" pitchFamily="34" charset="0"/>
                <a:sym typeface="Wingdings" panose="05000000000000000000" pitchFamily="2" charset="2"/>
              </a:rPr>
              <a:t>SQL Server on Linux preview</a:t>
            </a:r>
            <a:endParaRPr kumimoji="0" lang="en-US" sz="2800" b="0" i="0" u="none" strike="noStrike" kern="1200" cap="none" spc="-101" normalizeH="0" baseline="0" noProof="0" dirty="0">
              <a:ln w="3175">
                <a:noFill/>
              </a:ln>
              <a:gradFill>
                <a:gsLst>
                  <a:gs pos="0">
                    <a:srgbClr val="FFFFFF"/>
                  </a:gs>
                  <a:gs pos="100000">
                    <a:srgbClr val="FFFFFF"/>
                  </a:gs>
                </a:gsLst>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27675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childTnLst>
                                </p:cTn>
                              </p:par>
                              <p:par>
                                <p:cTn id="8" presetID="35" presetClass="path" presetSubtype="0" decel="100000" fill="hold" grpId="1" nodeType="withEffect">
                                  <p:stCondLst>
                                    <p:cond delay="50"/>
                                  </p:stCondLst>
                                  <p:childTnLst>
                                    <p:animMotion origin="layout" path="M -0.05547 0.00023 L 5E-6 0.00023 " pathEditMode="relative" rAng="0" ptsTypes="AA">
                                      <p:cBhvr>
                                        <p:cTn id="9" dur="800" fill="hold"/>
                                        <p:tgtEl>
                                          <p:spTgt spid="5"/>
                                        </p:tgtEl>
                                        <p:attrNameLst>
                                          <p:attrName>ppt_x</p:attrName>
                                          <p:attrName>ppt_y</p:attrName>
                                        </p:attrNameLst>
                                      </p:cBhvr>
                                      <p:rCtr x="2773" y="0"/>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600"/>
                                        <p:tgtEl>
                                          <p:spTgt spid="7"/>
                                        </p:tgtEl>
                                      </p:cBhvr>
                                    </p:animEffect>
                                  </p:childTnLst>
                                </p:cTn>
                              </p:par>
                              <p:par>
                                <p:cTn id="13" presetID="35" presetClass="path" presetSubtype="0" decel="100000" fill="hold" grpId="1" nodeType="withEffect">
                                  <p:stCondLst>
                                    <p:cond delay="300"/>
                                  </p:stCondLst>
                                  <p:childTnLst>
                                    <p:animMotion origin="layout" path="M -0.05547 0.00023 L 5E-6 0.00023 " pathEditMode="relative" rAng="0" ptsTypes="AA">
                                      <p:cBhvr>
                                        <p:cTn id="14" dur="800" fill="hold"/>
                                        <p:tgtEl>
                                          <p:spTgt spid="7"/>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Summary</a:t>
            </a:r>
          </a:p>
        </p:txBody>
      </p:sp>
      <p:sp>
        <p:nvSpPr>
          <p:cNvPr id="6" name="Text Placeholder 5"/>
          <p:cNvSpPr>
            <a:spLocks noGrp="1"/>
          </p:cNvSpPr>
          <p:nvPr>
            <p:ph type="body" sz="quarter" idx="10"/>
          </p:nvPr>
        </p:nvSpPr>
        <p:spPr>
          <a:xfrm>
            <a:off x="269239" y="1189495"/>
            <a:ext cx="11653523" cy="4043133"/>
          </a:xfrm>
        </p:spPr>
        <p:txBody>
          <a:bodyPr/>
          <a:lstStyle/>
          <a:p>
            <a:r>
              <a:rPr lang="en-US" dirty="0"/>
              <a:t>Microsoft loves Linux</a:t>
            </a:r>
          </a:p>
          <a:p>
            <a:pPr lvl="1"/>
            <a:r>
              <a:rPr lang="en-US" dirty="0"/>
              <a:t>Don´t fight. Better together</a:t>
            </a:r>
          </a:p>
          <a:p>
            <a:r>
              <a:rPr lang="en-US" dirty="0"/>
              <a:t>Bash on Ubuntu on Windows</a:t>
            </a:r>
          </a:p>
          <a:p>
            <a:pPr lvl="1"/>
            <a:r>
              <a:rPr lang="en-US" dirty="0"/>
              <a:t>It´s real. Develop your apps where you want</a:t>
            </a:r>
          </a:p>
          <a:p>
            <a:r>
              <a:rPr lang="en-US" dirty="0"/>
              <a:t>PowerShell on Linux and </a:t>
            </a:r>
            <a:r>
              <a:rPr lang="en-US" dirty="0" err="1"/>
              <a:t>MacOS</a:t>
            </a:r>
            <a:endParaRPr lang="en-US" dirty="0"/>
          </a:p>
          <a:p>
            <a:pPr lvl="1"/>
            <a:r>
              <a:rPr lang="en-US" dirty="0"/>
              <a:t>Windows admins: manage Linux as a Windows in the same way</a:t>
            </a:r>
          </a:p>
          <a:p>
            <a:r>
              <a:rPr lang="en-US" dirty="0"/>
              <a:t>Microsoft OSS</a:t>
            </a:r>
          </a:p>
          <a:p>
            <a:pPr lvl="1"/>
            <a:r>
              <a:rPr lang="en-US" dirty="0"/>
              <a:t>We are really involved in Open Source world</a:t>
            </a:r>
          </a:p>
        </p:txBody>
      </p:sp>
    </p:spTree>
    <p:extLst>
      <p:ext uri="{BB962C8B-B14F-4D97-AF65-F5344CB8AC3E}">
        <p14:creationId xmlns:p14="http://schemas.microsoft.com/office/powerpoint/2010/main" val="258608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626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69239" y="1189495"/>
            <a:ext cx="11653523" cy="4046364"/>
          </a:xfrm>
        </p:spPr>
        <p:txBody>
          <a:bodyPr/>
          <a:lstStyle/>
          <a:p>
            <a:r>
              <a:rPr lang="en-US" dirty="0"/>
              <a:t>Microsoft loves Linux</a:t>
            </a:r>
          </a:p>
          <a:p>
            <a:pPr lvl="1"/>
            <a:r>
              <a:rPr lang="en-US" dirty="0"/>
              <a:t>Don´t fight. Better together</a:t>
            </a:r>
          </a:p>
          <a:p>
            <a:r>
              <a:rPr lang="en-US" dirty="0"/>
              <a:t>Bash on Ubuntu on Windows</a:t>
            </a:r>
          </a:p>
          <a:p>
            <a:pPr lvl="1"/>
            <a:r>
              <a:rPr lang="en-US" dirty="0"/>
              <a:t>It´s real. Develop your apps where you want</a:t>
            </a:r>
          </a:p>
          <a:p>
            <a:r>
              <a:rPr lang="en-US" dirty="0"/>
              <a:t>PowerShell on Linux</a:t>
            </a:r>
          </a:p>
          <a:p>
            <a:pPr lvl="1"/>
            <a:r>
              <a:rPr lang="en-US" dirty="0"/>
              <a:t>Windows admins: manage Linux as a Windows in the same way</a:t>
            </a:r>
          </a:p>
          <a:p>
            <a:r>
              <a:rPr lang="en-US" dirty="0"/>
              <a:t>Microsoft OSS</a:t>
            </a:r>
          </a:p>
          <a:p>
            <a:pPr lvl="1"/>
            <a:r>
              <a:rPr lang="en-US" dirty="0"/>
              <a:t>We are really involved in Open Source world</a:t>
            </a:r>
          </a:p>
        </p:txBody>
      </p:sp>
    </p:spTree>
    <p:extLst>
      <p:ext uri="{BB962C8B-B14F-4D97-AF65-F5344CB8AC3E}">
        <p14:creationId xmlns:p14="http://schemas.microsoft.com/office/powerpoint/2010/main" val="1311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Freeform 5"/>
          <p:cNvSpPr>
            <a:spLocks/>
          </p:cNvSpPr>
          <p:nvPr/>
        </p:nvSpPr>
        <p:spPr bwMode="auto">
          <a:xfrm>
            <a:off x="5750833" y="2956701"/>
            <a:ext cx="1307286" cy="832617"/>
          </a:xfrm>
          <a:custGeom>
            <a:avLst/>
            <a:gdLst>
              <a:gd name="T0" fmla="*/ 935 w 1165"/>
              <a:gd name="T1" fmla="*/ 90 h 742"/>
              <a:gd name="T2" fmla="*/ 585 w 1165"/>
              <a:gd name="T3" fmla="*/ 178 h 742"/>
              <a:gd name="T4" fmla="*/ 230 w 1165"/>
              <a:gd name="T5" fmla="*/ 90 h 742"/>
              <a:gd name="T6" fmla="*/ 581 w 1165"/>
              <a:gd name="T7" fmla="*/ 741 h 742"/>
              <a:gd name="T8" fmla="*/ 581 w 1165"/>
              <a:gd name="T9" fmla="*/ 742 h 742"/>
              <a:gd name="T10" fmla="*/ 582 w 1165"/>
              <a:gd name="T11" fmla="*/ 742 h 742"/>
              <a:gd name="T12" fmla="*/ 584 w 1165"/>
              <a:gd name="T13" fmla="*/ 742 h 742"/>
              <a:gd name="T14" fmla="*/ 584 w 1165"/>
              <a:gd name="T15" fmla="*/ 741 h 742"/>
              <a:gd name="T16" fmla="*/ 935 w 1165"/>
              <a:gd name="T17" fmla="*/ 9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5" h="742">
                <a:moveTo>
                  <a:pt x="935" y="90"/>
                </a:moveTo>
                <a:cubicBezTo>
                  <a:pt x="852" y="0"/>
                  <a:pt x="683" y="39"/>
                  <a:pt x="585" y="178"/>
                </a:cubicBezTo>
                <a:cubicBezTo>
                  <a:pt x="461" y="28"/>
                  <a:pt x="313" y="0"/>
                  <a:pt x="230" y="90"/>
                </a:cubicBezTo>
                <a:cubicBezTo>
                  <a:pt x="0" y="341"/>
                  <a:pt x="492" y="700"/>
                  <a:pt x="581" y="741"/>
                </a:cubicBezTo>
                <a:cubicBezTo>
                  <a:pt x="581" y="742"/>
                  <a:pt x="581" y="742"/>
                  <a:pt x="581" y="742"/>
                </a:cubicBezTo>
                <a:cubicBezTo>
                  <a:pt x="582" y="742"/>
                  <a:pt x="582" y="742"/>
                  <a:pt x="582" y="742"/>
                </a:cubicBezTo>
                <a:cubicBezTo>
                  <a:pt x="582" y="742"/>
                  <a:pt x="583" y="742"/>
                  <a:pt x="584" y="742"/>
                </a:cubicBezTo>
                <a:cubicBezTo>
                  <a:pt x="584" y="741"/>
                  <a:pt x="584" y="741"/>
                  <a:pt x="584" y="741"/>
                </a:cubicBezTo>
                <a:cubicBezTo>
                  <a:pt x="673" y="700"/>
                  <a:pt x="1165" y="341"/>
                  <a:pt x="935" y="90"/>
                </a:cubicBezTo>
                <a:close/>
              </a:path>
            </a:pathLst>
          </a:custGeom>
          <a:noFill/>
          <a:ln w="36513" cap="rnd">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 name="Title 1"/>
          <p:cNvSpPr txBox="1">
            <a:spLocks/>
          </p:cNvSpPr>
          <p:nvPr/>
        </p:nvSpPr>
        <p:spPr>
          <a:xfrm>
            <a:off x="1698628" y="2829654"/>
            <a:ext cx="4230971" cy="1015663"/>
          </a:xfrm>
          <a:prstGeom prst="rect">
            <a:avLst/>
          </a:prstGeom>
          <a:noFill/>
        </p:spPr>
        <p:txBody>
          <a:bodyPr vert="horz" wrap="square" lIns="146304" tIns="91440" rIns="146304" bIns="91440" rtlCol="0" anchor="ctr"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98" normalizeH="0" baseline="0" noProof="0" dirty="0">
                <a:ln w="3175">
                  <a:noFill/>
                </a:ln>
                <a:solidFill>
                  <a:srgbClr val="737373">
                    <a:lumMod val="75000"/>
                  </a:srgbClr>
                </a:solidFill>
                <a:effectLst/>
                <a:uLnTx/>
                <a:uFillTx/>
                <a:latin typeface="Segoe UI Semilight" panose="020B0402040204020203" pitchFamily="34" charset="0"/>
                <a:ea typeface="+mn-ea"/>
                <a:cs typeface="Segoe UI Semilight" panose="020B0402040204020203" pitchFamily="34" charset="0"/>
              </a:rPr>
              <a:t>Microsoft</a:t>
            </a:r>
          </a:p>
        </p:txBody>
      </p:sp>
      <p:sp>
        <p:nvSpPr>
          <p:cNvPr id="10" name="Rectangle 9"/>
          <p:cNvSpPr/>
          <p:nvPr/>
        </p:nvSpPr>
        <p:spPr>
          <a:xfrm>
            <a:off x="7404702" y="2880285"/>
            <a:ext cx="6661567" cy="914400"/>
          </a:xfrm>
          <a:prstGeom prst="rect">
            <a:avLst/>
          </a:prstGeom>
        </p:spPr>
        <p:txBody>
          <a:bodyPr wrap="square" lIns="146304" anchor="ctr" anchorCtr="0">
            <a:spAutoFit/>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98" normalizeH="0" baseline="0" noProof="0" dirty="0">
                <a:ln w="3175">
                  <a:noFill/>
                </a:ln>
                <a:solidFill>
                  <a:srgbClr val="737373">
                    <a:lumMod val="75000"/>
                  </a:srgbClr>
                </a:solidFill>
                <a:effectLst/>
                <a:uLnTx/>
                <a:uFillTx/>
                <a:latin typeface="Segoe UI Semilight" panose="020B0402040204020203" pitchFamily="34" charset="0"/>
                <a:ea typeface="+mn-ea"/>
                <a:cs typeface="Segoe UI Semilight" panose="020B0402040204020203" pitchFamily="34" charset="0"/>
              </a:rPr>
              <a:t>Linux</a:t>
            </a:r>
          </a:p>
        </p:txBody>
      </p:sp>
    </p:spTree>
    <p:extLst>
      <p:ext uri="{BB962C8B-B14F-4D97-AF65-F5344CB8AC3E}">
        <p14:creationId xmlns:p14="http://schemas.microsoft.com/office/powerpoint/2010/main" val="87862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childTnLst>
                                </p:cTn>
                              </p:par>
                              <p:par>
                                <p:cTn id="8" presetID="35" presetClass="path" presetSubtype="0" decel="100000" fill="hold" grpId="1" nodeType="withEffect">
                                  <p:stCondLst>
                                    <p:cond delay="50"/>
                                  </p:stCondLst>
                                  <p:childTnLst>
                                    <p:animMotion origin="layout" path="M -0.05547 0.00926 L -4.16667E-7 0.00926 " pathEditMode="relative" rAng="0" ptsTypes="AA">
                                      <p:cBhvr>
                                        <p:cTn id="9" dur="800" fill="hold"/>
                                        <p:tgtEl>
                                          <p:spTgt spid="9"/>
                                        </p:tgtEl>
                                        <p:attrNameLst>
                                          <p:attrName>ppt_x</p:attrName>
                                          <p:attrName>ppt_y</p:attrName>
                                        </p:attrNameLst>
                                      </p:cBhvr>
                                      <p:rCtr x="2773" y="0"/>
                                    </p:animMotion>
                                  </p:childTnLst>
                                </p:cTn>
                              </p:par>
                              <p:par>
                                <p:cTn id="10" presetID="10" presetClass="entr" presetSubtype="0" fill="hold" grpId="0"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600"/>
                                        <p:tgtEl>
                                          <p:spTgt spid="10"/>
                                        </p:tgtEl>
                                      </p:cBhvr>
                                    </p:animEffect>
                                  </p:childTnLst>
                                </p:cTn>
                              </p:par>
                              <p:par>
                                <p:cTn id="13" presetID="35" presetClass="path" presetSubtype="0" decel="100000" fill="hold" grpId="1" nodeType="withEffect">
                                  <p:stCondLst>
                                    <p:cond delay="50"/>
                                  </p:stCondLst>
                                  <p:childTnLst>
                                    <p:animMotion origin="layout" path="M -0.05547 0.00926 L 1.25E-6 0.00926 " pathEditMode="relative" rAng="0" ptsTypes="AA">
                                      <p:cBhvr>
                                        <p:cTn id="14" dur="800" fill="hold"/>
                                        <p:tgtEl>
                                          <p:spTgt spid="10"/>
                                        </p:tgtEl>
                                        <p:attrNameLst>
                                          <p:attrName>ppt_x</p:attrName>
                                          <p:attrName>ppt_y</p:attrName>
                                        </p:attrNameLst>
                                      </p:cBhvr>
                                      <p:rCtr x="2773" y="0"/>
                                    </p:animMotion>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9"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0" y="2788403"/>
            <a:ext cx="12192000" cy="1098762"/>
          </a:xfrm>
          <a:prstGeom prst="rect">
            <a:avLst/>
          </a:prstGeom>
        </p:spPr>
        <p:txBody>
          <a:bodyPr lIns="146304" tIns="9144" rIns="146304" bIns="9144"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lvl="0" algn="ctr">
              <a:defRPr/>
            </a:pPr>
            <a:r>
              <a:rPr lang="en-US" sz="7200" dirty="0">
                <a:solidFill>
                  <a:srgbClr val="FFFFFF"/>
                </a:solidFill>
                <a:latin typeface="Segoe UI Semilight" panose="020B0402040204020203" pitchFamily="34" charset="0"/>
                <a:cs typeface="Segoe UI Semilight" panose="020B0402040204020203" pitchFamily="34" charset="0"/>
              </a:rPr>
              <a:t>Bash on Ubuntu on Windows</a:t>
            </a:r>
            <a:endParaRPr kumimoji="0" lang="en-US" sz="7200" b="0" i="0" u="none" strike="noStrike" kern="1200" cap="none" spc="-100" normalizeH="0" baseline="0" noProof="0" dirty="0">
              <a:ln w="3175">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25896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Response to feedback</a:t>
            </a:r>
          </a:p>
        </p:txBody>
      </p:sp>
      <p:sp>
        <p:nvSpPr>
          <p:cNvPr id="6" name="Text Placeholder 5"/>
          <p:cNvSpPr>
            <a:spLocks noGrp="1"/>
          </p:cNvSpPr>
          <p:nvPr>
            <p:ph type="body" sz="quarter" idx="10"/>
          </p:nvPr>
        </p:nvSpPr>
        <p:spPr>
          <a:xfrm>
            <a:off x="269239" y="1189495"/>
            <a:ext cx="11653523" cy="3047436"/>
          </a:xfrm>
        </p:spPr>
        <p:txBody>
          <a:bodyPr/>
          <a:lstStyle/>
          <a:p>
            <a:r>
              <a:rPr lang="en-US" dirty="0"/>
              <a:t>Feedback on the Windows command-line</a:t>
            </a:r>
          </a:p>
          <a:p>
            <a:pPr lvl="1"/>
            <a:r>
              <a:rPr lang="es-ES" dirty="0">
                <a:hlinkClick r:id="rId3"/>
              </a:rPr>
              <a:t>https://wpdev.uservoice.com/forums/266908-command-prompt/filters/top</a:t>
            </a:r>
            <a:endParaRPr lang="es-ES" dirty="0"/>
          </a:p>
          <a:p>
            <a:r>
              <a:rPr lang="en-US" dirty="0"/>
              <a:t>Two themes emerged </a:t>
            </a:r>
          </a:p>
          <a:p>
            <a:pPr lvl="1"/>
            <a:r>
              <a:rPr lang="en-US" dirty="0"/>
              <a:t>Improve the Windows Console</a:t>
            </a:r>
          </a:p>
          <a:p>
            <a:pPr lvl="1"/>
            <a:r>
              <a:rPr lang="en-US" dirty="0"/>
              <a:t>Bring Unix/Linux tools to Windows</a:t>
            </a:r>
          </a:p>
          <a:p>
            <a:pPr marL="560241" lvl="2" indent="-336145">
              <a:buFont typeface="Arial" panose="020B0604020202020204" pitchFamily="34" charset="0"/>
              <a:buChar char="•"/>
            </a:pPr>
            <a:r>
              <a:rPr lang="en-US" dirty="0">
                <a:sym typeface="Wingdings" panose="05000000000000000000" pitchFamily="2" charset="2"/>
              </a:rPr>
              <a:t>Bash, </a:t>
            </a:r>
            <a:r>
              <a:rPr lang="en-US" dirty="0" err="1">
                <a:sym typeface="Wingdings" panose="05000000000000000000" pitchFamily="2" charset="2"/>
              </a:rPr>
              <a:t>ssh</a:t>
            </a:r>
            <a:r>
              <a:rPr lang="en-US" dirty="0">
                <a:sym typeface="Wingdings" panose="05000000000000000000" pitchFamily="2" charset="2"/>
              </a:rPr>
              <a:t>, grep, </a:t>
            </a:r>
            <a:r>
              <a:rPr lang="en-US" dirty="0" err="1">
                <a:sym typeface="Wingdings" panose="05000000000000000000" pitchFamily="2" charset="2"/>
              </a:rPr>
              <a:t>sed</a:t>
            </a:r>
            <a:r>
              <a:rPr lang="en-US" dirty="0">
                <a:sym typeface="Wingdings" panose="05000000000000000000" pitchFamily="2" charset="2"/>
              </a:rPr>
              <a:t>, </a:t>
            </a:r>
            <a:r>
              <a:rPr lang="en-US" dirty="0" err="1">
                <a:sym typeface="Wingdings" panose="05000000000000000000" pitchFamily="2" charset="2"/>
              </a:rPr>
              <a:t>awk</a:t>
            </a:r>
            <a:r>
              <a:rPr lang="en-US" dirty="0">
                <a:sym typeface="Wingdings" panose="05000000000000000000" pitchFamily="2" charset="2"/>
              </a:rPr>
              <a:t>, etc.</a:t>
            </a:r>
          </a:p>
          <a:p>
            <a:pPr marL="560241" lvl="2" indent="-336145">
              <a:buFont typeface="Arial" panose="020B0604020202020204" pitchFamily="34" charset="0"/>
              <a:buChar char="•"/>
            </a:pPr>
            <a:r>
              <a:rPr lang="en-US" dirty="0">
                <a:sym typeface="Wingdings" panose="05000000000000000000" pitchFamily="2" charset="2"/>
              </a:rPr>
              <a:t>Better support platforms used by OSS projects (esp. Ruby, Python, etc.)</a:t>
            </a:r>
          </a:p>
        </p:txBody>
      </p:sp>
      <p:pic>
        <p:nvPicPr>
          <p:cNvPr id="4" name="Picture 3"/>
          <p:cNvPicPr>
            <a:picLocks noChangeAspect="1"/>
          </p:cNvPicPr>
          <p:nvPr/>
        </p:nvPicPr>
        <p:blipFill>
          <a:blip r:embed="rId4"/>
          <a:stretch>
            <a:fillRect/>
          </a:stretch>
        </p:blipFill>
        <p:spPr>
          <a:xfrm>
            <a:off x="9606998" y="515620"/>
            <a:ext cx="2113079" cy="57520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900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Effect transition="in" filter="fade">
                                      <p:cBhvr>
                                        <p:cTn id="13" dur="500"/>
                                        <p:tgtEl>
                                          <p:spTgt spid="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fade">
                                      <p:cBhvr>
                                        <p:cTn id="18" dur="500"/>
                                        <p:tgtEl>
                                          <p:spTgt spid="6">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500"/>
                                        <p:tgtEl>
                                          <p:spTgt spid="6">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xEl>
                                              <p:pRg st="6" end="6"/>
                                            </p:txEl>
                                          </p:spTgt>
                                        </p:tgtEl>
                                        <p:attrNameLst>
                                          <p:attrName>style.visibility</p:attrName>
                                        </p:attrNameLst>
                                      </p:cBhvr>
                                      <p:to>
                                        <p:strVal val="visible"/>
                                      </p:to>
                                    </p:set>
                                    <p:animEffect transition="in" filter="fade">
                                      <p:cBhvr>
                                        <p:cTn id="30"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905095"/>
            <a:ext cx="11653523" cy="4477618"/>
          </a:xfrm>
        </p:spPr>
        <p:txBody>
          <a:bodyPr/>
          <a:lstStyle/>
          <a:p>
            <a:r>
              <a:rPr lang="en-US" dirty="0"/>
              <a:t>Windows and Linux are more prevalent than ever before</a:t>
            </a:r>
          </a:p>
          <a:p>
            <a:r>
              <a:rPr lang="en-US" dirty="0"/>
              <a:t>Many open source projects depend on Linux features</a:t>
            </a:r>
          </a:p>
          <a:p>
            <a:r>
              <a:rPr lang="en-US" dirty="0"/>
              <a:t>We want Windows to be the place for you to do ALL your work</a:t>
            </a:r>
          </a:p>
          <a:p>
            <a:pPr lvl="1"/>
            <a:r>
              <a:rPr lang="en-US" dirty="0"/>
              <a:t>All the platforms</a:t>
            </a:r>
          </a:p>
          <a:p>
            <a:pPr lvl="1"/>
            <a:r>
              <a:rPr lang="en-US" dirty="0"/>
              <a:t>All the devices</a:t>
            </a:r>
          </a:p>
        </p:txBody>
      </p:sp>
      <p:sp>
        <p:nvSpPr>
          <p:cNvPr id="2" name="Title 1"/>
          <p:cNvSpPr>
            <a:spLocks noGrp="1"/>
          </p:cNvSpPr>
          <p:nvPr>
            <p:ph type="title"/>
          </p:nvPr>
        </p:nvSpPr>
        <p:spPr/>
        <p:txBody>
          <a:bodyPr/>
          <a:lstStyle/>
          <a:p>
            <a:r>
              <a:rPr lang="en-US" dirty="0"/>
              <a:t>Why *NIX tools on Windows?</a:t>
            </a:r>
            <a:br>
              <a:rPr lang="en-US" dirty="0"/>
            </a:br>
            <a:r>
              <a:rPr lang="en-US" sz="3921" dirty="0">
                <a:gradFill>
                  <a:gsLst>
                    <a:gs pos="0">
                      <a:schemeClr val="tx2"/>
                    </a:gs>
                    <a:gs pos="100000">
                      <a:schemeClr val="tx2"/>
                    </a:gs>
                  </a:gsLst>
                  <a:lin ang="5400000" scaled="0"/>
                </a:gradFill>
              </a:rPr>
              <a:t>We live in</a:t>
            </a:r>
            <a:r>
              <a:rPr lang="en-US" sz="3921" dirty="0">
                <a:solidFill>
                  <a:srgbClr val="0078D7"/>
                </a:solidFill>
              </a:rPr>
              <a:t> a </a:t>
            </a:r>
            <a:r>
              <a:rPr lang="en-US" sz="3921" dirty="0">
                <a:gradFill>
                  <a:gsLst>
                    <a:gs pos="0">
                      <a:schemeClr val="tx2"/>
                    </a:gs>
                    <a:gs pos="100000">
                      <a:schemeClr val="tx2"/>
                    </a:gs>
                  </a:gsLst>
                  <a:lin ang="5400000" scaled="0"/>
                </a:gradFill>
              </a:rPr>
              <a:t>heterogenous world</a:t>
            </a:r>
          </a:p>
        </p:txBody>
      </p:sp>
    </p:spTree>
    <p:extLst>
      <p:ext uri="{BB962C8B-B14F-4D97-AF65-F5344CB8AC3E}">
        <p14:creationId xmlns:p14="http://schemas.microsoft.com/office/powerpoint/2010/main" val="65195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solution</a:t>
            </a:r>
          </a:p>
        </p:txBody>
      </p:sp>
      <p:sp>
        <p:nvSpPr>
          <p:cNvPr id="6" name="Text Placeholder 5"/>
          <p:cNvSpPr>
            <a:spLocks noGrp="1"/>
          </p:cNvSpPr>
          <p:nvPr>
            <p:ph type="body" sz="quarter" idx="10"/>
          </p:nvPr>
        </p:nvSpPr>
        <p:spPr>
          <a:xfrm>
            <a:off x="269239" y="1189495"/>
            <a:ext cx="11653523" cy="3379335"/>
          </a:xfrm>
        </p:spPr>
        <p:txBody>
          <a:bodyPr/>
          <a:lstStyle/>
          <a:p>
            <a:r>
              <a:rPr lang="en-US" dirty="0"/>
              <a:t>Integrate *NIX tools and environment into Windows</a:t>
            </a:r>
          </a:p>
          <a:p>
            <a:r>
              <a:rPr lang="en-US" dirty="0"/>
              <a:t>Run native Linux binaries on Windows</a:t>
            </a:r>
          </a:p>
          <a:p>
            <a:pPr lvl="1"/>
            <a:r>
              <a:rPr lang="en-US" dirty="0"/>
              <a:t>No VMs – real Linux tools</a:t>
            </a:r>
          </a:p>
          <a:p>
            <a:pPr lvl="1"/>
            <a:r>
              <a:rPr lang="en-US" dirty="0"/>
              <a:t>On Windows. In Windows. Together.</a:t>
            </a:r>
          </a:p>
          <a:p>
            <a:r>
              <a:rPr lang="en-US" dirty="0"/>
              <a:t>Bash on Ubuntu on Windows</a:t>
            </a:r>
          </a:p>
          <a:p>
            <a:pPr lvl="1"/>
            <a:r>
              <a:rPr lang="en-US" dirty="0"/>
              <a:t>Windows Subsystem for Linux (WSL)</a:t>
            </a:r>
          </a:p>
          <a:p>
            <a:pPr lvl="1"/>
            <a:r>
              <a:rPr lang="en-US" dirty="0"/>
              <a:t>New distro-agnostic, Linux compatible subsystem</a:t>
            </a:r>
          </a:p>
        </p:txBody>
      </p:sp>
      <p:pic>
        <p:nvPicPr>
          <p:cNvPr id="5" name="Picture 4"/>
          <p:cNvPicPr>
            <a:picLocks noChangeAspect="1"/>
          </p:cNvPicPr>
          <p:nvPr/>
        </p:nvPicPr>
        <p:blipFill>
          <a:blip r:embed="rId3"/>
          <a:stretch>
            <a:fillRect/>
          </a:stretch>
        </p:blipFill>
        <p:spPr>
          <a:xfrm>
            <a:off x="8630591" y="2308469"/>
            <a:ext cx="3123829" cy="3938292"/>
          </a:xfrm>
          <a:prstGeom prst="rect">
            <a:avLst/>
          </a:prstGeom>
        </p:spPr>
      </p:pic>
    </p:spTree>
    <p:extLst>
      <p:ext uri="{BB962C8B-B14F-4D97-AF65-F5344CB8AC3E}">
        <p14:creationId xmlns:p14="http://schemas.microsoft.com/office/powerpoint/2010/main" val="66942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GCIO Summit 2016 Template - White">
  <a:themeElements>
    <a:clrScheme name="GCIO Summit">
      <a:dk1>
        <a:srgbClr val="505050"/>
      </a:dk1>
      <a:lt1>
        <a:srgbClr val="FFFFFF"/>
      </a:lt1>
      <a:dk2>
        <a:srgbClr val="0078D7"/>
      </a:dk2>
      <a:lt2>
        <a:srgbClr val="EAEAEA"/>
      </a:lt2>
      <a:accent1>
        <a:srgbClr val="0078D7"/>
      </a:accent1>
      <a:accent2>
        <a:srgbClr val="002050"/>
      </a:accent2>
      <a:accent3>
        <a:srgbClr val="505050"/>
      </a:accent3>
      <a:accent4>
        <a:srgbClr val="008272"/>
      </a:accent4>
      <a:accent5>
        <a:srgbClr val="32145A"/>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GCIO_2016_Template.potx" id="{19E40E1D-92F6-4C76-A8DE-E2E581DA5A45}" vid="{B70F8689-700A-4204-B90C-2AEC47131A95}"/>
    </a:ext>
  </a:extLst>
</a:theme>
</file>

<file path=ppt/theme/theme1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2.xml><?xml version="1.0" encoding="utf-8"?>
<a:theme xmlns:a="http://schemas.openxmlformats.org/drawingml/2006/main" name="5-50033_TR23_TR-TV_Template">
  <a:themeElements>
    <a:clrScheme name="TR23 Green">
      <a:dk1>
        <a:srgbClr val="505050"/>
      </a:dk1>
      <a:lt1>
        <a:srgbClr val="FFFFFF"/>
      </a:lt1>
      <a:dk2>
        <a:srgbClr val="107C10"/>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TR-TV_Template.potx [Read-Only]" id="{CEDD1D8C-4F93-48C5-AE4D-20123972B428}" vid="{1A65B4C8-906D-41FC-8127-15690100045B}"/>
    </a:ext>
  </a:extLst>
</a:theme>
</file>

<file path=ppt/theme/theme1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4.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5.xml><?xml version="1.0" encoding="utf-8"?>
<a:theme xmlns:a="http://schemas.openxmlformats.org/drawingml/2006/main" name="3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6.xml><?xml version="1.0" encoding="utf-8"?>
<a:theme xmlns:a="http://schemas.openxmlformats.org/drawingml/2006/main" name="1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17.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4.xml><?xml version="1.0" encoding="utf-8"?>
<a:theme xmlns:a="http://schemas.openxmlformats.org/drawingml/2006/main" name="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5.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6.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7.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8.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724CCC7E-DAE2-445C-BC5A-A65E0DF5D5E1}" vid="{3692F10D-0335-4FCE-A1C4-82B66353CE1A}"/>
    </a:ext>
  </a:extLst>
</a:theme>
</file>

<file path=ppt/theme/theme9.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docProps/app.xml><?xml version="1.0" encoding="utf-8"?>
<Properties xmlns="http://schemas.openxmlformats.org/officeDocument/2006/extended-properties" xmlns:vt="http://schemas.openxmlformats.org/officeDocument/2006/docPropsVTypes">
  <TotalTime>0</TotalTime>
  <Words>2310</Words>
  <Application>Microsoft Office PowerPoint</Application>
  <PresentationFormat>Widescreen</PresentationFormat>
  <Paragraphs>326</Paragraphs>
  <Slides>37</Slides>
  <Notes>36</Notes>
  <HiddenSlides>3</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37</vt:i4>
      </vt:variant>
    </vt:vector>
  </HeadingPairs>
  <TitlesOfParts>
    <vt:vector size="65" baseType="lpstr">
      <vt:lpstr>MS PGothic</vt:lpstr>
      <vt:lpstr>Arial</vt:lpstr>
      <vt:lpstr>Bradley Hand ITC</vt:lpstr>
      <vt:lpstr>Calibri</vt:lpstr>
      <vt:lpstr>Calibri Light</vt:lpstr>
      <vt:lpstr>Consolas</vt:lpstr>
      <vt:lpstr>Segoe UI</vt:lpstr>
      <vt:lpstr>Segoe UI Light</vt:lpstr>
      <vt:lpstr>Segoe UI Semibold</vt:lpstr>
      <vt:lpstr>Segoe UI Semilight</vt:lpstr>
      <vt:lpstr>Wingdings</vt:lpstr>
      <vt:lpstr>Office Theme</vt:lpstr>
      <vt:lpstr>Connect_2016_Template_Light</vt:lpstr>
      <vt:lpstr>Connect(); 2016 (Remove)</vt:lpstr>
      <vt:lpstr>MGXFY17 GS Template Light</vt:lpstr>
      <vt:lpstr>2_Connect_2016_Template_Light</vt:lpstr>
      <vt:lpstr>Microsoft AzureCon 2015 Template - Color</vt:lpstr>
      <vt:lpstr>USETHIS_1_6-50001_WPC 2016 Keynote Template</vt:lpstr>
      <vt:lpstr>5-50002_Ignite_Breakout_Template</vt:lpstr>
      <vt:lpstr>2_5-30660_TR21_BO_CT_Template</vt:lpstr>
      <vt:lpstr>GCIO Summit 2016 Template - White</vt:lpstr>
      <vt:lpstr>1_COLOR TEMPLATE</vt:lpstr>
      <vt:lpstr>5-50033_TR23_TR-TV_Template</vt:lpstr>
      <vt:lpstr>5-30610_Microsoft_Ignite_Keynote_Template</vt:lpstr>
      <vt:lpstr>1_5-30610_Microsoft_Ignite_Keynote_Template</vt:lpstr>
      <vt:lpstr>3_Connect_2016_Template_Light</vt:lpstr>
      <vt:lpstr>1_Connect_2016_Template_Light</vt:lpstr>
      <vt:lpstr>5-30721_Build_2016_Template_Light</vt:lpstr>
      <vt:lpstr>El mundo al revés: Bash en Windows y PowerShell en Linux</vt:lpstr>
      <vt:lpstr>Diego Martínez</vt:lpstr>
      <vt:lpstr>WARNING All features you will see are in preview</vt:lpstr>
      <vt:lpstr>Agenda</vt:lpstr>
      <vt:lpstr>PowerPoint Presentation</vt:lpstr>
      <vt:lpstr>PowerPoint Presentation</vt:lpstr>
      <vt:lpstr>Response to feedback</vt:lpstr>
      <vt:lpstr>Why *NIX tools on Windows? We live in a heterogenous world</vt:lpstr>
      <vt:lpstr>The solution</vt:lpstr>
      <vt:lpstr>DEMO</vt:lpstr>
      <vt:lpstr>Activating Windows Subsystem for Linux</vt:lpstr>
      <vt:lpstr>Activating Windows Subsystem for Linux</vt:lpstr>
      <vt:lpstr>Activating Windows Subsystem for Linux</vt:lpstr>
      <vt:lpstr>What did we just see?</vt:lpstr>
      <vt:lpstr>What works … and what doesn’t?</vt:lpstr>
      <vt:lpstr>PowerPoint Presentation</vt:lpstr>
      <vt:lpstr>What’s new in Windows 10 Creators Update </vt:lpstr>
      <vt:lpstr>Community</vt:lpstr>
      <vt:lpstr>PowerPoint Presentation</vt:lpstr>
      <vt:lpstr>What is PowerShell?</vt:lpstr>
      <vt:lpstr>What is the PowerShell journey?</vt:lpstr>
      <vt:lpstr>Is it the same PowerShell? No, we add some changes</vt:lpstr>
      <vt:lpstr>DEMO</vt:lpstr>
      <vt:lpstr>PowerShell DSC for Linux</vt:lpstr>
      <vt:lpstr>PowerShell + OMS</vt:lpstr>
      <vt:lpstr>What works … and what doesn’t?</vt:lpstr>
      <vt:lpstr>Community</vt:lpstr>
      <vt:lpstr>PowerPoint Presentation</vt:lpstr>
      <vt:lpstr>How Microsoft Works with Open Source</vt:lpstr>
      <vt:lpstr>Microsoft is committed to Linux and open source</vt:lpstr>
      <vt:lpstr>PowerPoint Presentation</vt:lpstr>
      <vt:lpstr>Projects</vt:lpstr>
      <vt:lpstr>PowerPoint Presentation</vt:lpstr>
      <vt:lpstr>Microsoft joins the Linux Foundation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Diego Martinez Gil</dc:creator>
  <cp:lastModifiedBy>Diego Martinez Gil</cp:lastModifiedBy>
  <cp:revision>14</cp:revision>
  <dcterms:created xsi:type="dcterms:W3CDTF">2016-11-29T21:24:43Z</dcterms:created>
  <dcterms:modified xsi:type="dcterms:W3CDTF">2017-05-08T14:25:35Z</dcterms:modified>
</cp:coreProperties>
</file>